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39"/>
  </p:notesMasterIdLst>
  <p:handoutMasterIdLst>
    <p:handoutMasterId r:id="rId40"/>
  </p:handoutMasterIdLst>
  <p:sldIdLst>
    <p:sldId id="430" r:id="rId2"/>
    <p:sldId id="431" r:id="rId3"/>
    <p:sldId id="311" r:id="rId4"/>
    <p:sldId id="443" r:id="rId5"/>
    <p:sldId id="440" r:id="rId6"/>
    <p:sldId id="451" r:id="rId7"/>
    <p:sldId id="441" r:id="rId8"/>
    <p:sldId id="452" r:id="rId9"/>
    <p:sldId id="439" r:id="rId10"/>
    <p:sldId id="455" r:id="rId11"/>
    <p:sldId id="457" r:id="rId12"/>
    <p:sldId id="468" r:id="rId13"/>
    <p:sldId id="467" r:id="rId14"/>
    <p:sldId id="458" r:id="rId15"/>
    <p:sldId id="459" r:id="rId16"/>
    <p:sldId id="460" r:id="rId17"/>
    <p:sldId id="461" r:id="rId18"/>
    <p:sldId id="469" r:id="rId19"/>
    <p:sldId id="462" r:id="rId20"/>
    <p:sldId id="463" r:id="rId21"/>
    <p:sldId id="464" r:id="rId22"/>
    <p:sldId id="465" r:id="rId23"/>
    <p:sldId id="470" r:id="rId24"/>
    <p:sldId id="471" r:id="rId25"/>
    <p:sldId id="472" r:id="rId26"/>
    <p:sldId id="466" r:id="rId27"/>
    <p:sldId id="436" r:id="rId28"/>
    <p:sldId id="473" r:id="rId29"/>
    <p:sldId id="474" r:id="rId30"/>
    <p:sldId id="479" r:id="rId31"/>
    <p:sldId id="480" r:id="rId32"/>
    <p:sldId id="481" r:id="rId33"/>
    <p:sldId id="475" r:id="rId34"/>
    <p:sldId id="445" r:id="rId35"/>
    <p:sldId id="446" r:id="rId36"/>
    <p:sldId id="429" r:id="rId37"/>
    <p:sldId id="454" r:id="rId38"/>
  </p:sldIdLst>
  <p:sldSz cx="12192000" cy="6858000"/>
  <p:notesSz cx="6858000" cy="9144000"/>
  <p:custDataLst>
    <p:tags r:id="rId4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63229-A207-48EB-8F98-ACDBE35AF38C}" v="214" dt="2023-02-06T13:31:36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6144" autoAdjust="0"/>
  </p:normalViewPr>
  <p:slideViewPr>
    <p:cSldViewPr snapToGrid="0" showGuides="1">
      <p:cViewPr>
        <p:scale>
          <a:sx n="71" d="100"/>
          <a:sy n="71" d="100"/>
        </p:scale>
        <p:origin x="1157" y="53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Tabellarisch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 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 custT="1"/>
      <dgm:spPr/>
      <dgm:t>
        <a:bodyPr/>
        <a:lstStyle/>
        <a:p>
          <a:r>
            <a:rPr kumimoji="0" lang="de-DE" sz="1600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und potentiellen Diskriminierungen in tabellarischen Datensätzen durch Verzerrungsübertragung auf ein </a:t>
          </a:r>
          <a:r>
            <a:rPr kumimoji="0" lang="de-DE" sz="1600" b="0" i="0" u="none" strike="noStrike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Machine</a:t>
          </a:r>
          <a:r>
            <a:rPr kumimoji="0" lang="de-DE" sz="1600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Learning Modell“</a:t>
          </a:r>
          <a:endParaRPr lang="de-DE" sz="1600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4986038D-6F91-4A41-8F93-5433793606A9}">
      <dgm:prSet phldrT="[Text]"/>
      <dgm:spPr/>
      <dgm:t>
        <a:bodyPr/>
        <a:lstStyle/>
        <a:p>
          <a:r>
            <a:rPr lang="de-DE" dirty="0"/>
            <a:t>Nicht Definiert</a:t>
          </a:r>
        </a:p>
      </dgm:t>
    </dgm:pt>
    <dgm:pt modelId="{A11738CF-FD69-4A51-936D-3A54FB08FDC3}" type="parTrans" cxnId="{0B43EDC7-AAF4-4242-9E2B-9D9680CEB7E7}">
      <dgm:prSet/>
      <dgm:spPr/>
      <dgm:t>
        <a:bodyPr/>
        <a:lstStyle/>
        <a:p>
          <a:endParaRPr lang="de-DE"/>
        </a:p>
      </dgm:t>
    </dgm:pt>
    <dgm:pt modelId="{475BE6C3-7D92-44C9-83AD-631DA15C4C91}" type="sibTrans" cxnId="{0B43EDC7-AAF4-4242-9E2B-9D9680CEB7E7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620872BD-7847-4A93-AEA2-9A8D20E21233}" type="presOf" srcId="{4986038D-6F91-4A41-8F93-5433793606A9}" destId="{A03A1B87-6FD7-4E7F-A923-9D1211FF7B21}" srcOrd="0" destOrd="2" presId="urn:microsoft.com/office/officeart/2005/8/layout/vList2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0B43EDC7-AAF4-4242-9E2B-9D9680CEB7E7}" srcId="{3FC219D5-36C6-4D29-9147-F31D579B2979}" destId="{4986038D-6F91-4A41-8F93-5433793606A9}" srcOrd="2" destOrd="0" parTransId="{A11738CF-FD69-4A51-936D-3A54FB08FDC3}" sibTransId="{475BE6C3-7D92-44C9-83AD-631DA15C4C91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F7715-BDAF-4B43-87DF-7829718B7110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56A4452-B9C1-4BD8-86A4-FF5AE6D402E7}">
      <dgm:prSet phldrT="[Text]"/>
      <dgm:spPr/>
      <dgm:t>
        <a:bodyPr/>
        <a:lstStyle/>
        <a:p>
          <a:r>
            <a:rPr lang="de-DE" dirty="0"/>
            <a:t>+</a:t>
          </a:r>
        </a:p>
      </dgm:t>
    </dgm:pt>
    <dgm:pt modelId="{9F2D6AE8-247C-4A5E-996E-9D32827D1900}" type="parTrans" cxnId="{796BEB2A-2EF2-4227-BAD5-546D080F1625}">
      <dgm:prSet/>
      <dgm:spPr/>
      <dgm:t>
        <a:bodyPr/>
        <a:lstStyle/>
        <a:p>
          <a:endParaRPr lang="de-DE"/>
        </a:p>
      </dgm:t>
    </dgm:pt>
    <dgm:pt modelId="{A1382843-D288-4CBE-83D5-C288D393ECD8}" type="sibTrans" cxnId="{796BEB2A-2EF2-4227-BAD5-546D080F1625}">
      <dgm:prSet/>
      <dgm:spPr/>
      <dgm:t>
        <a:bodyPr/>
        <a:lstStyle/>
        <a:p>
          <a:endParaRPr lang="de-DE"/>
        </a:p>
      </dgm:t>
    </dgm:pt>
    <dgm:pt modelId="{1933BC3C-3374-4783-A23C-7B791EE67ED7}">
      <dgm:prSet phldrT="[Text]"/>
      <dgm:spPr/>
      <dgm:t>
        <a:bodyPr/>
        <a:lstStyle/>
        <a:p>
          <a:r>
            <a:rPr lang="de-DE" dirty="0"/>
            <a:t>Sehr akkurat</a:t>
          </a:r>
        </a:p>
      </dgm:t>
    </dgm:pt>
    <dgm:pt modelId="{7C4DDA24-6BA7-4ADF-A864-FEFC916D4A04}" type="parTrans" cxnId="{47038B28-CC35-4DC0-99FF-A151A5A9A56C}">
      <dgm:prSet/>
      <dgm:spPr/>
      <dgm:t>
        <a:bodyPr/>
        <a:lstStyle/>
        <a:p>
          <a:endParaRPr lang="de-DE"/>
        </a:p>
      </dgm:t>
    </dgm:pt>
    <dgm:pt modelId="{5A6412BB-36BA-40C5-897E-5EEA49006452}" type="sibTrans" cxnId="{47038B28-CC35-4DC0-99FF-A151A5A9A56C}">
      <dgm:prSet/>
      <dgm:spPr/>
      <dgm:t>
        <a:bodyPr/>
        <a:lstStyle/>
        <a:p>
          <a:endParaRPr lang="de-DE"/>
        </a:p>
      </dgm:t>
    </dgm:pt>
    <dgm:pt modelId="{B05A6846-80CA-40E1-B5D9-3AFF1AFB5546}">
      <dgm:prSet phldrT="[Text]"/>
      <dgm:spPr/>
      <dgm:t>
        <a:bodyPr/>
        <a:lstStyle/>
        <a:p>
          <a:r>
            <a:rPr lang="de-DE" dirty="0"/>
            <a:t>Kontextunabhängigkeit</a:t>
          </a:r>
        </a:p>
      </dgm:t>
    </dgm:pt>
    <dgm:pt modelId="{0E42B853-D692-4A6A-8B3F-76A8B5A73FC6}" type="parTrans" cxnId="{00262177-29BC-4115-A38D-9F3A03CC759B}">
      <dgm:prSet/>
      <dgm:spPr/>
      <dgm:t>
        <a:bodyPr/>
        <a:lstStyle/>
        <a:p>
          <a:endParaRPr lang="de-DE"/>
        </a:p>
      </dgm:t>
    </dgm:pt>
    <dgm:pt modelId="{ECB4157B-F03C-4452-9CC6-84C0A46C619D}" type="sibTrans" cxnId="{00262177-29BC-4115-A38D-9F3A03CC759B}">
      <dgm:prSet/>
      <dgm:spPr/>
      <dgm:t>
        <a:bodyPr/>
        <a:lstStyle/>
        <a:p>
          <a:endParaRPr lang="de-DE"/>
        </a:p>
      </dgm:t>
    </dgm:pt>
    <dgm:pt modelId="{31599D91-1052-4A01-8D57-F6D501814363}">
      <dgm:prSet phldrT="[Text]"/>
      <dgm:spPr/>
      <dgm:t>
        <a:bodyPr/>
        <a:lstStyle/>
        <a:p>
          <a:r>
            <a:rPr lang="de-DE" dirty="0"/>
            <a:t>-</a:t>
          </a:r>
        </a:p>
      </dgm:t>
    </dgm:pt>
    <dgm:pt modelId="{8A090071-32A4-4440-88D5-25BC21DD577C}" type="parTrans" cxnId="{53271173-B949-4A35-ABF0-29FB70390268}">
      <dgm:prSet/>
      <dgm:spPr/>
      <dgm:t>
        <a:bodyPr/>
        <a:lstStyle/>
        <a:p>
          <a:endParaRPr lang="de-DE"/>
        </a:p>
      </dgm:t>
    </dgm:pt>
    <dgm:pt modelId="{4F70F39E-D888-4AC5-B62D-A8A759C6BEBE}" type="sibTrans" cxnId="{53271173-B949-4A35-ABF0-29FB70390268}">
      <dgm:prSet/>
      <dgm:spPr/>
      <dgm:t>
        <a:bodyPr/>
        <a:lstStyle/>
        <a:p>
          <a:endParaRPr lang="de-DE"/>
        </a:p>
      </dgm:t>
    </dgm:pt>
    <dgm:pt modelId="{FCE4739F-E7FF-481F-AC1D-60C612D40ED9}">
      <dgm:prSet phldrT="[Text]"/>
      <dgm:spPr/>
      <dgm:t>
        <a:bodyPr/>
        <a:lstStyle/>
        <a:p>
          <a:r>
            <a:rPr lang="de-DE" dirty="0"/>
            <a:t>Sehr schlechte Laufzeit</a:t>
          </a:r>
        </a:p>
      </dgm:t>
    </dgm:pt>
    <dgm:pt modelId="{31442727-3D17-4ACE-A28C-C5EFFDD08344}" type="parTrans" cxnId="{E313C37E-80BE-4274-9F53-844382669DBF}">
      <dgm:prSet/>
      <dgm:spPr/>
      <dgm:t>
        <a:bodyPr/>
        <a:lstStyle/>
        <a:p>
          <a:endParaRPr lang="de-DE"/>
        </a:p>
      </dgm:t>
    </dgm:pt>
    <dgm:pt modelId="{6CF3FF63-177E-43AF-8988-E3C5A3622F3A}" type="sibTrans" cxnId="{E313C37E-80BE-4274-9F53-844382669DBF}">
      <dgm:prSet/>
      <dgm:spPr/>
      <dgm:t>
        <a:bodyPr/>
        <a:lstStyle/>
        <a:p>
          <a:endParaRPr lang="de-DE"/>
        </a:p>
      </dgm:t>
    </dgm:pt>
    <dgm:pt modelId="{1CA9514B-FBED-4A47-8B3B-F7A5B2FD4D83}">
      <dgm:prSet phldrT="[Text]"/>
      <dgm:spPr/>
      <dgm:t>
        <a:bodyPr/>
        <a:lstStyle/>
        <a:p>
          <a:r>
            <a:rPr lang="de-DE" dirty="0"/>
            <a:t>Gigantischer Speicherbedarf</a:t>
          </a:r>
        </a:p>
      </dgm:t>
    </dgm:pt>
    <dgm:pt modelId="{8974C49B-C37B-4432-ABAB-EABED4EDE520}" type="parTrans" cxnId="{700712BC-C041-44AF-AFE4-C18CB6038108}">
      <dgm:prSet/>
      <dgm:spPr/>
      <dgm:t>
        <a:bodyPr/>
        <a:lstStyle/>
        <a:p>
          <a:endParaRPr lang="de-DE"/>
        </a:p>
      </dgm:t>
    </dgm:pt>
    <dgm:pt modelId="{7CCB0869-8403-44CE-8610-442412EBE4C6}" type="sibTrans" cxnId="{700712BC-C041-44AF-AFE4-C18CB6038108}">
      <dgm:prSet/>
      <dgm:spPr/>
      <dgm:t>
        <a:bodyPr/>
        <a:lstStyle/>
        <a:p>
          <a:endParaRPr lang="de-DE"/>
        </a:p>
      </dgm:t>
    </dgm:pt>
    <dgm:pt modelId="{F4A1FDAC-D0A1-4B0A-A574-0F4D3C2DB4ED}">
      <dgm:prSet phldrT="[Text]"/>
      <dgm:spPr/>
      <dgm:t>
        <a:bodyPr/>
        <a:lstStyle/>
        <a:p>
          <a:r>
            <a:rPr lang="de-DE" dirty="0"/>
            <a:t>Bias-Analyse des ML-Modells</a:t>
          </a:r>
        </a:p>
      </dgm:t>
    </dgm:pt>
    <dgm:pt modelId="{AD2655C5-8AE8-4416-98C0-86C8901AEEEF}" type="parTrans" cxnId="{7CC65397-6F45-4CEF-A8A2-46D4245F7CED}">
      <dgm:prSet/>
      <dgm:spPr/>
      <dgm:t>
        <a:bodyPr/>
        <a:lstStyle/>
        <a:p>
          <a:endParaRPr lang="de-DE"/>
        </a:p>
      </dgm:t>
    </dgm:pt>
    <dgm:pt modelId="{A1818A3E-8A52-4FDE-90C1-D20F5B51C47A}" type="sibTrans" cxnId="{7CC65397-6F45-4CEF-A8A2-46D4245F7CED}">
      <dgm:prSet/>
      <dgm:spPr/>
      <dgm:t>
        <a:bodyPr/>
        <a:lstStyle/>
        <a:p>
          <a:endParaRPr lang="de-DE"/>
        </a:p>
      </dgm:t>
    </dgm:pt>
    <dgm:pt modelId="{B7E62698-AE07-48BB-8F18-C45EAB521E9A}">
      <dgm:prSet phldrT="[Text]"/>
      <dgm:spPr/>
      <dgm:t>
        <a:bodyPr/>
        <a:lstStyle/>
        <a:p>
          <a:r>
            <a:rPr lang="de-DE" dirty="0"/>
            <a:t>Keine Aussage über Input</a:t>
          </a:r>
        </a:p>
      </dgm:t>
    </dgm:pt>
    <dgm:pt modelId="{00DD0D48-9887-41D8-A3C1-CA9FB5685BB4}" type="parTrans" cxnId="{257A5567-F7FE-4E53-90AF-3A16247573CA}">
      <dgm:prSet/>
      <dgm:spPr/>
      <dgm:t>
        <a:bodyPr/>
        <a:lstStyle/>
        <a:p>
          <a:endParaRPr lang="de-DE"/>
        </a:p>
      </dgm:t>
    </dgm:pt>
    <dgm:pt modelId="{CD168841-DFDC-4D67-87EB-BEDB790504F2}" type="sibTrans" cxnId="{257A5567-F7FE-4E53-90AF-3A16247573CA}">
      <dgm:prSet/>
      <dgm:spPr/>
      <dgm:t>
        <a:bodyPr/>
        <a:lstStyle/>
        <a:p>
          <a:endParaRPr lang="de-DE"/>
        </a:p>
      </dgm:t>
    </dgm:pt>
    <dgm:pt modelId="{CEA01C31-4656-4488-ADD7-B1F13696923E}" type="pres">
      <dgm:prSet presAssocID="{278F7715-BDAF-4B43-87DF-7829718B7110}" presName="layout" presStyleCnt="0">
        <dgm:presLayoutVars>
          <dgm:chMax/>
          <dgm:chPref/>
          <dgm:dir/>
          <dgm:resizeHandles/>
        </dgm:presLayoutVars>
      </dgm:prSet>
      <dgm:spPr/>
    </dgm:pt>
    <dgm:pt modelId="{5AF1AEBE-713E-422C-BCB2-38517A2279F0}" type="pres">
      <dgm:prSet presAssocID="{756A4452-B9C1-4BD8-86A4-FF5AE6D402E7}" presName="root" presStyleCnt="0">
        <dgm:presLayoutVars>
          <dgm:chMax/>
          <dgm:chPref/>
        </dgm:presLayoutVars>
      </dgm:prSet>
      <dgm:spPr/>
    </dgm:pt>
    <dgm:pt modelId="{AC23AA6E-E751-46B1-B1F1-809513F6860E}" type="pres">
      <dgm:prSet presAssocID="{756A4452-B9C1-4BD8-86A4-FF5AE6D402E7}" presName="rootComposite" presStyleCnt="0">
        <dgm:presLayoutVars/>
      </dgm:prSet>
      <dgm:spPr/>
    </dgm:pt>
    <dgm:pt modelId="{C1F57F84-B2B8-41B4-B06E-076B772F881E}" type="pres">
      <dgm:prSet presAssocID="{756A4452-B9C1-4BD8-86A4-FF5AE6D402E7}" presName="ParentAccent" presStyleLbl="alignNode1" presStyleIdx="0" presStyleCnt="2"/>
      <dgm:spPr>
        <a:solidFill>
          <a:srgbClr val="92D050"/>
        </a:solidFill>
      </dgm:spPr>
    </dgm:pt>
    <dgm:pt modelId="{7C5A7BB7-277D-47DA-9C9A-44BB81032E38}" type="pres">
      <dgm:prSet presAssocID="{756A4452-B9C1-4BD8-86A4-FF5AE6D402E7}" presName="ParentSmallAccent" presStyleLbl="fgAcc1" presStyleIdx="0" presStyleCnt="2" custLinFactY="300940" custLinFactNeighborX="551" custLinFactNeighborY="400000"/>
      <dgm:spPr/>
    </dgm:pt>
    <dgm:pt modelId="{089780F8-AF6C-4E1D-AA81-6FEFB1835D5B}" type="pres">
      <dgm:prSet presAssocID="{756A4452-B9C1-4BD8-86A4-FF5AE6D402E7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21D7BEF-F32E-42F6-811E-306277DD5D24}" type="pres">
      <dgm:prSet presAssocID="{756A4452-B9C1-4BD8-86A4-FF5AE6D402E7}" presName="childShape" presStyleCnt="0">
        <dgm:presLayoutVars>
          <dgm:chMax val="0"/>
          <dgm:chPref val="0"/>
        </dgm:presLayoutVars>
      </dgm:prSet>
      <dgm:spPr/>
    </dgm:pt>
    <dgm:pt modelId="{E01B51F1-8605-41F9-9F2D-E416BFEBF7D1}" type="pres">
      <dgm:prSet presAssocID="{1933BC3C-3374-4783-A23C-7B791EE67ED7}" presName="childComposite" presStyleCnt="0">
        <dgm:presLayoutVars>
          <dgm:chMax val="0"/>
          <dgm:chPref val="0"/>
        </dgm:presLayoutVars>
      </dgm:prSet>
      <dgm:spPr/>
    </dgm:pt>
    <dgm:pt modelId="{D3A1307F-9193-4FF8-AABC-CD18E1C5C684}" type="pres">
      <dgm:prSet presAssocID="{1933BC3C-3374-4783-A23C-7B791EE67ED7}" presName="ChildAccent" presStyleLbl="solidFgAcc1" presStyleIdx="0" presStyleCnt="6"/>
      <dgm:spPr/>
    </dgm:pt>
    <dgm:pt modelId="{8A3AE69F-595D-4BCD-B6F2-15C52D05B8EA}" type="pres">
      <dgm:prSet presAssocID="{1933BC3C-3374-4783-A23C-7B791EE67ED7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192EB069-130A-478D-B920-DBC46C4EF5FB}" type="pres">
      <dgm:prSet presAssocID="{B05A6846-80CA-40E1-B5D9-3AFF1AFB5546}" presName="childComposite" presStyleCnt="0">
        <dgm:presLayoutVars>
          <dgm:chMax val="0"/>
          <dgm:chPref val="0"/>
        </dgm:presLayoutVars>
      </dgm:prSet>
      <dgm:spPr/>
    </dgm:pt>
    <dgm:pt modelId="{6F752E51-F7AF-468E-8CA3-F97D2A71E5F5}" type="pres">
      <dgm:prSet presAssocID="{B05A6846-80CA-40E1-B5D9-3AFF1AFB5546}" presName="ChildAccent" presStyleLbl="solidFgAcc1" presStyleIdx="1" presStyleCnt="6"/>
      <dgm:spPr/>
    </dgm:pt>
    <dgm:pt modelId="{B62B32EC-2E01-4955-B6EF-88244FE66D3A}" type="pres">
      <dgm:prSet presAssocID="{B05A6846-80CA-40E1-B5D9-3AFF1AFB5546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B052F3A1-6148-4B0D-A7F8-C83FB44C555B}" type="pres">
      <dgm:prSet presAssocID="{F4A1FDAC-D0A1-4B0A-A574-0F4D3C2DB4ED}" presName="childComposite" presStyleCnt="0">
        <dgm:presLayoutVars>
          <dgm:chMax val="0"/>
          <dgm:chPref val="0"/>
        </dgm:presLayoutVars>
      </dgm:prSet>
      <dgm:spPr/>
    </dgm:pt>
    <dgm:pt modelId="{3CF2E9EA-7DB7-414B-A3B6-E15081AFA868}" type="pres">
      <dgm:prSet presAssocID="{F4A1FDAC-D0A1-4B0A-A574-0F4D3C2DB4ED}" presName="ChildAccent" presStyleLbl="solidFgAcc1" presStyleIdx="2" presStyleCnt="6"/>
      <dgm:spPr/>
    </dgm:pt>
    <dgm:pt modelId="{E0AC5D6D-01D3-4B9B-879D-00C63335141B}" type="pres">
      <dgm:prSet presAssocID="{F4A1FDAC-D0A1-4B0A-A574-0F4D3C2DB4ED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AD42E78-657F-46AB-BED1-E9B3CE783797}" type="pres">
      <dgm:prSet presAssocID="{31599D91-1052-4A01-8D57-F6D501814363}" presName="root" presStyleCnt="0">
        <dgm:presLayoutVars>
          <dgm:chMax/>
          <dgm:chPref/>
        </dgm:presLayoutVars>
      </dgm:prSet>
      <dgm:spPr/>
    </dgm:pt>
    <dgm:pt modelId="{500CAB49-9BF5-4CAB-8B58-870C1ADED6DB}" type="pres">
      <dgm:prSet presAssocID="{31599D91-1052-4A01-8D57-F6D501814363}" presName="rootComposite" presStyleCnt="0">
        <dgm:presLayoutVars/>
      </dgm:prSet>
      <dgm:spPr/>
    </dgm:pt>
    <dgm:pt modelId="{442950C0-4B22-413A-9020-89A859E65BF6}" type="pres">
      <dgm:prSet presAssocID="{31599D91-1052-4A01-8D57-F6D501814363}" presName="ParentAccent" presStyleLbl="alignNode1" presStyleIdx="1" presStyleCnt="2"/>
      <dgm:spPr>
        <a:solidFill>
          <a:srgbClr val="FF0000"/>
        </a:solidFill>
      </dgm:spPr>
    </dgm:pt>
    <dgm:pt modelId="{453D6FB7-7296-4BB8-A3A3-0A5CF4F65B6E}" type="pres">
      <dgm:prSet presAssocID="{31599D91-1052-4A01-8D57-F6D501814363}" presName="ParentSmallAccent" presStyleLbl="fgAcc1" presStyleIdx="1" presStyleCnt="2" custLinFactY="300941" custLinFactNeighborY="400000"/>
      <dgm:spPr/>
    </dgm:pt>
    <dgm:pt modelId="{6AF88F20-7B0A-42EF-8F76-3EA1D57FC499}" type="pres">
      <dgm:prSet presAssocID="{31599D91-1052-4A01-8D57-F6D501814363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E2827DFA-6AB6-4C94-8144-52B7E41BF959}" type="pres">
      <dgm:prSet presAssocID="{31599D91-1052-4A01-8D57-F6D501814363}" presName="childShape" presStyleCnt="0">
        <dgm:presLayoutVars>
          <dgm:chMax val="0"/>
          <dgm:chPref val="0"/>
        </dgm:presLayoutVars>
      </dgm:prSet>
      <dgm:spPr/>
    </dgm:pt>
    <dgm:pt modelId="{65E9D66F-04A5-472B-9FD6-7F70D1517302}" type="pres">
      <dgm:prSet presAssocID="{FCE4739F-E7FF-481F-AC1D-60C612D40ED9}" presName="childComposite" presStyleCnt="0">
        <dgm:presLayoutVars>
          <dgm:chMax val="0"/>
          <dgm:chPref val="0"/>
        </dgm:presLayoutVars>
      </dgm:prSet>
      <dgm:spPr/>
    </dgm:pt>
    <dgm:pt modelId="{10F3EE63-AA3D-43A4-B80D-3F2F4F2FCDB2}" type="pres">
      <dgm:prSet presAssocID="{FCE4739F-E7FF-481F-AC1D-60C612D40ED9}" presName="ChildAccent" presStyleLbl="solidFgAcc1" presStyleIdx="3" presStyleCnt="6"/>
      <dgm:spPr/>
    </dgm:pt>
    <dgm:pt modelId="{1ADC8A65-244C-4E19-A2D4-13B0A6C6D1C5}" type="pres">
      <dgm:prSet presAssocID="{FCE4739F-E7FF-481F-AC1D-60C612D40ED9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ED1339EC-62A0-438C-AA08-3BD4BFA5F653}" type="pres">
      <dgm:prSet presAssocID="{1CA9514B-FBED-4A47-8B3B-F7A5B2FD4D83}" presName="childComposite" presStyleCnt="0">
        <dgm:presLayoutVars>
          <dgm:chMax val="0"/>
          <dgm:chPref val="0"/>
        </dgm:presLayoutVars>
      </dgm:prSet>
      <dgm:spPr/>
    </dgm:pt>
    <dgm:pt modelId="{0D814303-CA77-429C-A998-C927DD0E134B}" type="pres">
      <dgm:prSet presAssocID="{1CA9514B-FBED-4A47-8B3B-F7A5B2FD4D83}" presName="ChildAccent" presStyleLbl="solidFgAcc1" presStyleIdx="4" presStyleCnt="6"/>
      <dgm:spPr/>
    </dgm:pt>
    <dgm:pt modelId="{B54DE663-25E7-4B45-8B8D-CA290895E7C2}" type="pres">
      <dgm:prSet presAssocID="{1CA9514B-FBED-4A47-8B3B-F7A5B2FD4D83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B6F6D7F-8600-45E8-BA25-15FB4F68192B}" type="pres">
      <dgm:prSet presAssocID="{B7E62698-AE07-48BB-8F18-C45EAB521E9A}" presName="childComposite" presStyleCnt="0">
        <dgm:presLayoutVars>
          <dgm:chMax val="0"/>
          <dgm:chPref val="0"/>
        </dgm:presLayoutVars>
      </dgm:prSet>
      <dgm:spPr/>
    </dgm:pt>
    <dgm:pt modelId="{AB309988-AFCE-457B-B559-B66DC7DE333C}" type="pres">
      <dgm:prSet presAssocID="{B7E62698-AE07-48BB-8F18-C45EAB521E9A}" presName="ChildAccent" presStyleLbl="solidFgAcc1" presStyleIdx="5" presStyleCnt="6"/>
      <dgm:spPr/>
    </dgm:pt>
    <dgm:pt modelId="{9EF1CC87-EF56-40AE-8B16-BB3894269DEB}" type="pres">
      <dgm:prSet presAssocID="{B7E62698-AE07-48BB-8F18-C45EAB521E9A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57EB011-3B0B-41D5-A220-9F57EE2C755F}" type="presOf" srcId="{31599D91-1052-4A01-8D57-F6D501814363}" destId="{6AF88F20-7B0A-42EF-8F76-3EA1D57FC499}" srcOrd="0" destOrd="0" presId="urn:microsoft.com/office/officeart/2008/layout/SquareAccentList"/>
    <dgm:cxn modelId="{47038B28-CC35-4DC0-99FF-A151A5A9A56C}" srcId="{756A4452-B9C1-4BD8-86A4-FF5AE6D402E7}" destId="{1933BC3C-3374-4783-A23C-7B791EE67ED7}" srcOrd="0" destOrd="0" parTransId="{7C4DDA24-6BA7-4ADF-A864-FEFC916D4A04}" sibTransId="{5A6412BB-36BA-40C5-897E-5EEA49006452}"/>
    <dgm:cxn modelId="{27E05F2A-468D-4AA9-AD75-76CD77F76002}" type="presOf" srcId="{FCE4739F-E7FF-481F-AC1D-60C612D40ED9}" destId="{1ADC8A65-244C-4E19-A2D4-13B0A6C6D1C5}" srcOrd="0" destOrd="0" presId="urn:microsoft.com/office/officeart/2008/layout/SquareAccentList"/>
    <dgm:cxn modelId="{796BEB2A-2EF2-4227-BAD5-546D080F1625}" srcId="{278F7715-BDAF-4B43-87DF-7829718B7110}" destId="{756A4452-B9C1-4BD8-86A4-FF5AE6D402E7}" srcOrd="0" destOrd="0" parTransId="{9F2D6AE8-247C-4A5E-996E-9D32827D1900}" sibTransId="{A1382843-D288-4CBE-83D5-C288D393ECD8}"/>
    <dgm:cxn modelId="{F82FFB34-A4FB-4493-9E4D-A4BB330D687B}" type="presOf" srcId="{1CA9514B-FBED-4A47-8B3B-F7A5B2FD4D83}" destId="{B54DE663-25E7-4B45-8B8D-CA290895E7C2}" srcOrd="0" destOrd="0" presId="urn:microsoft.com/office/officeart/2008/layout/SquareAccentList"/>
    <dgm:cxn modelId="{65368C37-FAB7-49EE-974E-3E2E73B83356}" type="presOf" srcId="{756A4452-B9C1-4BD8-86A4-FF5AE6D402E7}" destId="{089780F8-AF6C-4E1D-AA81-6FEFB1835D5B}" srcOrd="0" destOrd="0" presId="urn:microsoft.com/office/officeart/2008/layout/SquareAccentList"/>
    <dgm:cxn modelId="{A252445B-81D0-4DA8-9EC8-FAAEDCC482FC}" type="presOf" srcId="{B05A6846-80CA-40E1-B5D9-3AFF1AFB5546}" destId="{B62B32EC-2E01-4955-B6EF-88244FE66D3A}" srcOrd="0" destOrd="0" presId="urn:microsoft.com/office/officeart/2008/layout/SquareAccentList"/>
    <dgm:cxn modelId="{448FAD66-6144-424B-BDE4-BE75BEC00F1B}" type="presOf" srcId="{278F7715-BDAF-4B43-87DF-7829718B7110}" destId="{CEA01C31-4656-4488-ADD7-B1F13696923E}" srcOrd="0" destOrd="0" presId="urn:microsoft.com/office/officeart/2008/layout/SquareAccentList"/>
    <dgm:cxn modelId="{257A5567-F7FE-4E53-90AF-3A16247573CA}" srcId="{31599D91-1052-4A01-8D57-F6D501814363}" destId="{B7E62698-AE07-48BB-8F18-C45EAB521E9A}" srcOrd="2" destOrd="0" parTransId="{00DD0D48-9887-41D8-A3C1-CA9FB5685BB4}" sibTransId="{CD168841-DFDC-4D67-87EB-BEDB790504F2}"/>
    <dgm:cxn modelId="{53271173-B949-4A35-ABF0-29FB70390268}" srcId="{278F7715-BDAF-4B43-87DF-7829718B7110}" destId="{31599D91-1052-4A01-8D57-F6D501814363}" srcOrd="1" destOrd="0" parTransId="{8A090071-32A4-4440-88D5-25BC21DD577C}" sibTransId="{4F70F39E-D888-4AC5-B62D-A8A759C6BEBE}"/>
    <dgm:cxn modelId="{00262177-29BC-4115-A38D-9F3A03CC759B}" srcId="{756A4452-B9C1-4BD8-86A4-FF5AE6D402E7}" destId="{B05A6846-80CA-40E1-B5D9-3AFF1AFB5546}" srcOrd="1" destOrd="0" parTransId="{0E42B853-D692-4A6A-8B3F-76A8B5A73FC6}" sibTransId="{ECB4157B-F03C-4452-9CC6-84C0A46C619D}"/>
    <dgm:cxn modelId="{E313C37E-80BE-4274-9F53-844382669DBF}" srcId="{31599D91-1052-4A01-8D57-F6D501814363}" destId="{FCE4739F-E7FF-481F-AC1D-60C612D40ED9}" srcOrd="0" destOrd="0" parTransId="{31442727-3D17-4ACE-A28C-C5EFFDD08344}" sibTransId="{6CF3FF63-177E-43AF-8988-E3C5A3622F3A}"/>
    <dgm:cxn modelId="{ABD97D8D-25B9-4DB7-99A9-B6021AFC90FC}" type="presOf" srcId="{1933BC3C-3374-4783-A23C-7B791EE67ED7}" destId="{8A3AE69F-595D-4BCD-B6F2-15C52D05B8EA}" srcOrd="0" destOrd="0" presId="urn:microsoft.com/office/officeart/2008/layout/SquareAccentList"/>
    <dgm:cxn modelId="{7CC65397-6F45-4CEF-A8A2-46D4245F7CED}" srcId="{756A4452-B9C1-4BD8-86A4-FF5AE6D402E7}" destId="{F4A1FDAC-D0A1-4B0A-A574-0F4D3C2DB4ED}" srcOrd="2" destOrd="0" parTransId="{AD2655C5-8AE8-4416-98C0-86C8901AEEEF}" sibTransId="{A1818A3E-8A52-4FDE-90C1-D20F5B51C47A}"/>
    <dgm:cxn modelId="{E85617B2-5AB9-4188-AA25-746B0715FE34}" type="presOf" srcId="{B7E62698-AE07-48BB-8F18-C45EAB521E9A}" destId="{9EF1CC87-EF56-40AE-8B16-BB3894269DEB}" srcOrd="0" destOrd="0" presId="urn:microsoft.com/office/officeart/2008/layout/SquareAccentList"/>
    <dgm:cxn modelId="{B14506BC-403E-4CE1-8E6D-D7D3253C5CCB}" type="presOf" srcId="{F4A1FDAC-D0A1-4B0A-A574-0F4D3C2DB4ED}" destId="{E0AC5D6D-01D3-4B9B-879D-00C63335141B}" srcOrd="0" destOrd="0" presId="urn:microsoft.com/office/officeart/2008/layout/SquareAccentList"/>
    <dgm:cxn modelId="{700712BC-C041-44AF-AFE4-C18CB6038108}" srcId="{31599D91-1052-4A01-8D57-F6D501814363}" destId="{1CA9514B-FBED-4A47-8B3B-F7A5B2FD4D83}" srcOrd="1" destOrd="0" parTransId="{8974C49B-C37B-4432-ABAB-EABED4EDE520}" sibTransId="{7CCB0869-8403-44CE-8610-442412EBE4C6}"/>
    <dgm:cxn modelId="{A14DE8FC-BEFC-403B-8D7E-411DEB457F6F}" type="presParOf" srcId="{CEA01C31-4656-4488-ADD7-B1F13696923E}" destId="{5AF1AEBE-713E-422C-BCB2-38517A2279F0}" srcOrd="0" destOrd="0" presId="urn:microsoft.com/office/officeart/2008/layout/SquareAccentList"/>
    <dgm:cxn modelId="{428A205F-A466-4F14-A21F-D2595EFBBFA7}" type="presParOf" srcId="{5AF1AEBE-713E-422C-BCB2-38517A2279F0}" destId="{AC23AA6E-E751-46B1-B1F1-809513F6860E}" srcOrd="0" destOrd="0" presId="urn:microsoft.com/office/officeart/2008/layout/SquareAccentList"/>
    <dgm:cxn modelId="{AC1F3076-8CC4-4B40-B438-1196C33E2FDD}" type="presParOf" srcId="{AC23AA6E-E751-46B1-B1F1-809513F6860E}" destId="{C1F57F84-B2B8-41B4-B06E-076B772F881E}" srcOrd="0" destOrd="0" presId="urn:microsoft.com/office/officeart/2008/layout/SquareAccentList"/>
    <dgm:cxn modelId="{A1110429-3369-452B-80EF-CC87C0B177F9}" type="presParOf" srcId="{AC23AA6E-E751-46B1-B1F1-809513F6860E}" destId="{7C5A7BB7-277D-47DA-9C9A-44BB81032E38}" srcOrd="1" destOrd="0" presId="urn:microsoft.com/office/officeart/2008/layout/SquareAccentList"/>
    <dgm:cxn modelId="{C885FC76-DA82-4791-B52A-A4B75A54C1EE}" type="presParOf" srcId="{AC23AA6E-E751-46B1-B1F1-809513F6860E}" destId="{089780F8-AF6C-4E1D-AA81-6FEFB1835D5B}" srcOrd="2" destOrd="0" presId="urn:microsoft.com/office/officeart/2008/layout/SquareAccentList"/>
    <dgm:cxn modelId="{7F13212E-7F5B-4575-8549-9DABC2B2D06A}" type="presParOf" srcId="{5AF1AEBE-713E-422C-BCB2-38517A2279F0}" destId="{B21D7BEF-F32E-42F6-811E-306277DD5D24}" srcOrd="1" destOrd="0" presId="urn:microsoft.com/office/officeart/2008/layout/SquareAccentList"/>
    <dgm:cxn modelId="{6C522820-440B-402C-BFF1-00FFBBBD0576}" type="presParOf" srcId="{B21D7BEF-F32E-42F6-811E-306277DD5D24}" destId="{E01B51F1-8605-41F9-9F2D-E416BFEBF7D1}" srcOrd="0" destOrd="0" presId="urn:microsoft.com/office/officeart/2008/layout/SquareAccentList"/>
    <dgm:cxn modelId="{CDDA8A9F-4D5D-48BF-BBB1-3D22DC148449}" type="presParOf" srcId="{E01B51F1-8605-41F9-9F2D-E416BFEBF7D1}" destId="{D3A1307F-9193-4FF8-AABC-CD18E1C5C684}" srcOrd="0" destOrd="0" presId="urn:microsoft.com/office/officeart/2008/layout/SquareAccentList"/>
    <dgm:cxn modelId="{6C6331DD-0099-4ED1-B043-47A903C65E03}" type="presParOf" srcId="{E01B51F1-8605-41F9-9F2D-E416BFEBF7D1}" destId="{8A3AE69F-595D-4BCD-B6F2-15C52D05B8EA}" srcOrd="1" destOrd="0" presId="urn:microsoft.com/office/officeart/2008/layout/SquareAccentList"/>
    <dgm:cxn modelId="{1AC578F4-60F3-4F63-9AF5-0A1D99A1ED70}" type="presParOf" srcId="{B21D7BEF-F32E-42F6-811E-306277DD5D24}" destId="{192EB069-130A-478D-B920-DBC46C4EF5FB}" srcOrd="1" destOrd="0" presId="urn:microsoft.com/office/officeart/2008/layout/SquareAccentList"/>
    <dgm:cxn modelId="{C7E83F6D-08CD-41D8-9E8D-7E9512794AE6}" type="presParOf" srcId="{192EB069-130A-478D-B920-DBC46C4EF5FB}" destId="{6F752E51-F7AF-468E-8CA3-F97D2A71E5F5}" srcOrd="0" destOrd="0" presId="urn:microsoft.com/office/officeart/2008/layout/SquareAccentList"/>
    <dgm:cxn modelId="{6C889DD3-E349-42F7-AF67-CC37A36C9741}" type="presParOf" srcId="{192EB069-130A-478D-B920-DBC46C4EF5FB}" destId="{B62B32EC-2E01-4955-B6EF-88244FE66D3A}" srcOrd="1" destOrd="0" presId="urn:microsoft.com/office/officeart/2008/layout/SquareAccentList"/>
    <dgm:cxn modelId="{65A16045-D7EA-41CB-B0A3-3ECD7D9C3126}" type="presParOf" srcId="{B21D7BEF-F32E-42F6-811E-306277DD5D24}" destId="{B052F3A1-6148-4B0D-A7F8-C83FB44C555B}" srcOrd="2" destOrd="0" presId="urn:microsoft.com/office/officeart/2008/layout/SquareAccentList"/>
    <dgm:cxn modelId="{2195C597-C36D-4E38-BDAB-40CCE689C3F7}" type="presParOf" srcId="{B052F3A1-6148-4B0D-A7F8-C83FB44C555B}" destId="{3CF2E9EA-7DB7-414B-A3B6-E15081AFA868}" srcOrd="0" destOrd="0" presId="urn:microsoft.com/office/officeart/2008/layout/SquareAccentList"/>
    <dgm:cxn modelId="{AE7B7751-432E-4D93-BAAC-F50E4F62B3B0}" type="presParOf" srcId="{B052F3A1-6148-4B0D-A7F8-C83FB44C555B}" destId="{E0AC5D6D-01D3-4B9B-879D-00C63335141B}" srcOrd="1" destOrd="0" presId="urn:microsoft.com/office/officeart/2008/layout/SquareAccentList"/>
    <dgm:cxn modelId="{4D69D836-4EFF-4A22-AA59-D687BC9231A2}" type="presParOf" srcId="{CEA01C31-4656-4488-ADD7-B1F13696923E}" destId="{9AD42E78-657F-46AB-BED1-E9B3CE783797}" srcOrd="1" destOrd="0" presId="urn:microsoft.com/office/officeart/2008/layout/SquareAccentList"/>
    <dgm:cxn modelId="{7113094B-DDA2-4AB3-9CEB-47FE6C8231B9}" type="presParOf" srcId="{9AD42E78-657F-46AB-BED1-E9B3CE783797}" destId="{500CAB49-9BF5-4CAB-8B58-870C1ADED6DB}" srcOrd="0" destOrd="0" presId="urn:microsoft.com/office/officeart/2008/layout/SquareAccentList"/>
    <dgm:cxn modelId="{625439EB-A8F9-4D60-8E86-F9773D3335CB}" type="presParOf" srcId="{500CAB49-9BF5-4CAB-8B58-870C1ADED6DB}" destId="{442950C0-4B22-413A-9020-89A859E65BF6}" srcOrd="0" destOrd="0" presId="urn:microsoft.com/office/officeart/2008/layout/SquareAccentList"/>
    <dgm:cxn modelId="{D838C60B-6267-4649-982D-5CFF4328C7D9}" type="presParOf" srcId="{500CAB49-9BF5-4CAB-8B58-870C1ADED6DB}" destId="{453D6FB7-7296-4BB8-A3A3-0A5CF4F65B6E}" srcOrd="1" destOrd="0" presId="urn:microsoft.com/office/officeart/2008/layout/SquareAccentList"/>
    <dgm:cxn modelId="{E73526E2-67B8-46E2-904C-8A3498547A34}" type="presParOf" srcId="{500CAB49-9BF5-4CAB-8B58-870C1ADED6DB}" destId="{6AF88F20-7B0A-42EF-8F76-3EA1D57FC499}" srcOrd="2" destOrd="0" presId="urn:microsoft.com/office/officeart/2008/layout/SquareAccentList"/>
    <dgm:cxn modelId="{2385CDF0-A081-4836-8BCE-C9959D27DD08}" type="presParOf" srcId="{9AD42E78-657F-46AB-BED1-E9B3CE783797}" destId="{E2827DFA-6AB6-4C94-8144-52B7E41BF959}" srcOrd="1" destOrd="0" presId="urn:microsoft.com/office/officeart/2008/layout/SquareAccentList"/>
    <dgm:cxn modelId="{E5A23E3C-24CC-4439-8430-9DC358F83B24}" type="presParOf" srcId="{E2827DFA-6AB6-4C94-8144-52B7E41BF959}" destId="{65E9D66F-04A5-472B-9FD6-7F70D1517302}" srcOrd="0" destOrd="0" presId="urn:microsoft.com/office/officeart/2008/layout/SquareAccentList"/>
    <dgm:cxn modelId="{C937ED59-2890-49C7-93A6-BD7B02F412B4}" type="presParOf" srcId="{65E9D66F-04A5-472B-9FD6-7F70D1517302}" destId="{10F3EE63-AA3D-43A4-B80D-3F2F4F2FCDB2}" srcOrd="0" destOrd="0" presId="urn:microsoft.com/office/officeart/2008/layout/SquareAccentList"/>
    <dgm:cxn modelId="{A796E75E-C0B7-4D3B-8BAB-0B3FF9F01696}" type="presParOf" srcId="{65E9D66F-04A5-472B-9FD6-7F70D1517302}" destId="{1ADC8A65-244C-4E19-A2D4-13B0A6C6D1C5}" srcOrd="1" destOrd="0" presId="urn:microsoft.com/office/officeart/2008/layout/SquareAccentList"/>
    <dgm:cxn modelId="{EB42FA50-710B-40BE-896C-781BB9C316D4}" type="presParOf" srcId="{E2827DFA-6AB6-4C94-8144-52B7E41BF959}" destId="{ED1339EC-62A0-438C-AA08-3BD4BFA5F653}" srcOrd="1" destOrd="0" presId="urn:microsoft.com/office/officeart/2008/layout/SquareAccentList"/>
    <dgm:cxn modelId="{8BE3D860-2475-43E1-A87A-AE0CBD6D1C03}" type="presParOf" srcId="{ED1339EC-62A0-438C-AA08-3BD4BFA5F653}" destId="{0D814303-CA77-429C-A998-C927DD0E134B}" srcOrd="0" destOrd="0" presId="urn:microsoft.com/office/officeart/2008/layout/SquareAccentList"/>
    <dgm:cxn modelId="{EB79BDC3-6E6D-457A-AA55-3CB31C47C717}" type="presParOf" srcId="{ED1339EC-62A0-438C-AA08-3BD4BFA5F653}" destId="{B54DE663-25E7-4B45-8B8D-CA290895E7C2}" srcOrd="1" destOrd="0" presId="urn:microsoft.com/office/officeart/2008/layout/SquareAccentList"/>
    <dgm:cxn modelId="{F6AFA855-59EE-4B18-A695-5E6B8FC9C30B}" type="presParOf" srcId="{E2827DFA-6AB6-4C94-8144-52B7E41BF959}" destId="{FB6F6D7F-8600-45E8-BA25-15FB4F68192B}" srcOrd="2" destOrd="0" presId="urn:microsoft.com/office/officeart/2008/layout/SquareAccentList"/>
    <dgm:cxn modelId="{D67053BE-F4F1-4307-A480-21BA19FFF2D4}" type="presParOf" srcId="{FB6F6D7F-8600-45E8-BA25-15FB4F68192B}" destId="{AB309988-AFCE-457B-B559-B66DC7DE333C}" srcOrd="0" destOrd="0" presId="urn:microsoft.com/office/officeart/2008/layout/SquareAccentList"/>
    <dgm:cxn modelId="{0C61F0E0-53B0-4E86-A2A0-3117677F5B18}" type="presParOf" srcId="{FB6F6D7F-8600-45E8-BA25-15FB4F68192B}" destId="{9EF1CC87-EF56-40AE-8B16-BB3894269DE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84016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Datensatzart</a:t>
          </a:r>
        </a:p>
      </dsp:txBody>
      <dsp:txXfrm>
        <a:off x="23988" y="108004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01478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Definiert</a:t>
          </a:r>
        </a:p>
      </dsp:txBody>
      <dsp:txXfrm>
        <a:off x="0" y="601478"/>
        <a:ext cx="10896609" cy="782460"/>
      </dsp:txXfrm>
    </dsp:sp>
    <dsp:sp modelId="{62DDB0FC-6E1B-4D97-87A2-88E062C2D652}">
      <dsp:nvSpPr>
        <dsp:cNvPr id="0" name=""/>
        <dsp:cNvSpPr/>
      </dsp:nvSpPr>
      <dsp:spPr>
        <a:xfrm>
          <a:off x="0" y="1344691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Biasumgang</a:t>
          </a:r>
          <a:endParaRPr lang="de-DE" sz="2000" kern="1200" dirty="0"/>
        </a:p>
      </dsp:txBody>
      <dsp:txXfrm>
        <a:off x="23988" y="1368679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829800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</dsp:txBody>
      <dsp:txXfrm>
        <a:off x="0" y="1829800"/>
        <a:ext cx="10896609" cy="782460"/>
      </dsp:txXfrm>
    </dsp:sp>
    <dsp:sp modelId="{CB0C1EB8-E656-471F-93BB-D99A38F9A6E6}">
      <dsp:nvSpPr>
        <dsp:cNvPr id="0" name=""/>
        <dsp:cNvSpPr/>
      </dsp:nvSpPr>
      <dsp:spPr>
        <a:xfrm>
          <a:off x="0" y="2575954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Methoden</a:t>
          </a:r>
        </a:p>
      </dsp:txBody>
      <dsp:txXfrm>
        <a:off x="23988" y="2599942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49346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 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49346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38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Forschungsfrage</a:t>
          </a:r>
        </a:p>
      </dsp:txBody>
      <dsp:txXfrm>
        <a:off x="23988" y="3862210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45486"/>
          <a:ext cx="10896609" cy="36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und potentiellen Diskriminierungen in tabellarischen Datensätzen durch Verzerrungsübertragung auf ein </a:t>
          </a:r>
          <a:r>
            <a:rPr kumimoji="0" lang="de-DE" sz="1600" b="0" i="0" u="none" strike="noStrike" kern="1200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Machine</a:t>
          </a: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Learning Modell“</a:t>
          </a:r>
          <a:endParaRPr lang="de-DE" sz="1600" kern="1200" dirty="0"/>
        </a:p>
      </dsp:txBody>
      <dsp:txXfrm>
        <a:off x="0" y="4345486"/>
        <a:ext cx="10896609" cy="3616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57F84-B2B8-41B4-B06E-076B772F881E}">
      <dsp:nvSpPr>
        <dsp:cNvPr id="0" name=""/>
        <dsp:cNvSpPr/>
      </dsp:nvSpPr>
      <dsp:spPr>
        <a:xfrm>
          <a:off x="601221" y="875909"/>
          <a:ext cx="4144482" cy="487586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A7BB7-277D-47DA-9C9A-44BB81032E38}">
      <dsp:nvSpPr>
        <dsp:cNvPr id="0" name=""/>
        <dsp:cNvSpPr/>
      </dsp:nvSpPr>
      <dsp:spPr>
        <a:xfrm>
          <a:off x="602898" y="3193170"/>
          <a:ext cx="304468" cy="3044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780F8-AF6C-4E1D-AA81-6FEFB1835D5B}">
      <dsp:nvSpPr>
        <dsp:cNvPr id="0" name=""/>
        <dsp:cNvSpPr/>
      </dsp:nvSpPr>
      <dsp:spPr>
        <a:xfrm>
          <a:off x="601221" y="0"/>
          <a:ext cx="4144482" cy="87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/>
            <a:t>+</a:t>
          </a:r>
        </a:p>
      </dsp:txBody>
      <dsp:txXfrm>
        <a:off x="601221" y="0"/>
        <a:ext cx="4144482" cy="875909"/>
      </dsp:txXfrm>
    </dsp:sp>
    <dsp:sp modelId="{D3A1307F-9193-4FF8-AABC-CD18E1C5C684}">
      <dsp:nvSpPr>
        <dsp:cNvPr id="0" name=""/>
        <dsp:cNvSpPr/>
      </dsp:nvSpPr>
      <dsp:spPr>
        <a:xfrm>
          <a:off x="601221" y="17687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AE69F-595D-4BCD-B6F2-15C52D05B8EA}">
      <dsp:nvSpPr>
        <dsp:cNvPr id="0" name=""/>
        <dsp:cNvSpPr/>
      </dsp:nvSpPr>
      <dsp:spPr>
        <a:xfrm>
          <a:off x="891335" y="15661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Sehr akkurat</a:t>
          </a:r>
        </a:p>
      </dsp:txBody>
      <dsp:txXfrm>
        <a:off x="891335" y="1566115"/>
        <a:ext cx="3854368" cy="709699"/>
      </dsp:txXfrm>
    </dsp:sp>
    <dsp:sp modelId="{6F752E51-F7AF-468E-8CA3-F97D2A71E5F5}">
      <dsp:nvSpPr>
        <dsp:cNvPr id="0" name=""/>
        <dsp:cNvSpPr/>
      </dsp:nvSpPr>
      <dsp:spPr>
        <a:xfrm>
          <a:off x="601221" y="24784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32EC-2E01-4955-B6EF-88244FE66D3A}">
      <dsp:nvSpPr>
        <dsp:cNvPr id="0" name=""/>
        <dsp:cNvSpPr/>
      </dsp:nvSpPr>
      <dsp:spPr>
        <a:xfrm>
          <a:off x="891335" y="22758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Kontextunabhängigkeit</a:t>
          </a:r>
        </a:p>
      </dsp:txBody>
      <dsp:txXfrm>
        <a:off x="891335" y="2275815"/>
        <a:ext cx="3854368" cy="709699"/>
      </dsp:txXfrm>
    </dsp:sp>
    <dsp:sp modelId="{3CF2E9EA-7DB7-414B-A3B6-E15081AFA868}">
      <dsp:nvSpPr>
        <dsp:cNvPr id="0" name=""/>
        <dsp:cNvSpPr/>
      </dsp:nvSpPr>
      <dsp:spPr>
        <a:xfrm>
          <a:off x="601221" y="31881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C5D6D-01D3-4B9B-879D-00C63335141B}">
      <dsp:nvSpPr>
        <dsp:cNvPr id="0" name=""/>
        <dsp:cNvSpPr/>
      </dsp:nvSpPr>
      <dsp:spPr>
        <a:xfrm>
          <a:off x="891335" y="2985514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Bias-Analyse des ML-Modells</a:t>
          </a:r>
        </a:p>
      </dsp:txBody>
      <dsp:txXfrm>
        <a:off x="891335" y="2985514"/>
        <a:ext cx="3854368" cy="709699"/>
      </dsp:txXfrm>
    </dsp:sp>
    <dsp:sp modelId="{442950C0-4B22-413A-9020-89A859E65BF6}">
      <dsp:nvSpPr>
        <dsp:cNvPr id="0" name=""/>
        <dsp:cNvSpPr/>
      </dsp:nvSpPr>
      <dsp:spPr>
        <a:xfrm>
          <a:off x="4952928" y="875909"/>
          <a:ext cx="4144482" cy="48758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D6FB7-7296-4BB8-A3A3-0A5CF4F65B6E}">
      <dsp:nvSpPr>
        <dsp:cNvPr id="0" name=""/>
        <dsp:cNvSpPr/>
      </dsp:nvSpPr>
      <dsp:spPr>
        <a:xfrm>
          <a:off x="4952928" y="3193173"/>
          <a:ext cx="304468" cy="3044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88F20-7B0A-42EF-8F76-3EA1D57FC499}">
      <dsp:nvSpPr>
        <dsp:cNvPr id="0" name=""/>
        <dsp:cNvSpPr/>
      </dsp:nvSpPr>
      <dsp:spPr>
        <a:xfrm>
          <a:off x="4952928" y="0"/>
          <a:ext cx="4144482" cy="87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/>
            <a:t>-</a:t>
          </a:r>
        </a:p>
      </dsp:txBody>
      <dsp:txXfrm>
        <a:off x="4952928" y="0"/>
        <a:ext cx="4144482" cy="875909"/>
      </dsp:txXfrm>
    </dsp:sp>
    <dsp:sp modelId="{10F3EE63-AA3D-43A4-B80D-3F2F4F2FCDB2}">
      <dsp:nvSpPr>
        <dsp:cNvPr id="0" name=""/>
        <dsp:cNvSpPr/>
      </dsp:nvSpPr>
      <dsp:spPr>
        <a:xfrm>
          <a:off x="4952928" y="17687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C8A65-244C-4E19-A2D4-13B0A6C6D1C5}">
      <dsp:nvSpPr>
        <dsp:cNvPr id="0" name=""/>
        <dsp:cNvSpPr/>
      </dsp:nvSpPr>
      <dsp:spPr>
        <a:xfrm>
          <a:off x="5243041" y="15661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Sehr schlechte Laufzeit</a:t>
          </a:r>
        </a:p>
      </dsp:txBody>
      <dsp:txXfrm>
        <a:off x="5243041" y="1566115"/>
        <a:ext cx="3854368" cy="709699"/>
      </dsp:txXfrm>
    </dsp:sp>
    <dsp:sp modelId="{0D814303-CA77-429C-A998-C927DD0E134B}">
      <dsp:nvSpPr>
        <dsp:cNvPr id="0" name=""/>
        <dsp:cNvSpPr/>
      </dsp:nvSpPr>
      <dsp:spPr>
        <a:xfrm>
          <a:off x="4952928" y="24784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DE663-25E7-4B45-8B8D-CA290895E7C2}">
      <dsp:nvSpPr>
        <dsp:cNvPr id="0" name=""/>
        <dsp:cNvSpPr/>
      </dsp:nvSpPr>
      <dsp:spPr>
        <a:xfrm>
          <a:off x="5243041" y="22758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Gigantischer Speicherbedarf</a:t>
          </a:r>
        </a:p>
      </dsp:txBody>
      <dsp:txXfrm>
        <a:off x="5243041" y="2275815"/>
        <a:ext cx="3854368" cy="709699"/>
      </dsp:txXfrm>
    </dsp:sp>
    <dsp:sp modelId="{AB309988-AFCE-457B-B559-B66DC7DE333C}">
      <dsp:nvSpPr>
        <dsp:cNvPr id="0" name=""/>
        <dsp:cNvSpPr/>
      </dsp:nvSpPr>
      <dsp:spPr>
        <a:xfrm>
          <a:off x="4952928" y="31881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1CC87-EF56-40AE-8B16-BB3894269DEB}">
      <dsp:nvSpPr>
        <dsp:cNvPr id="0" name=""/>
        <dsp:cNvSpPr/>
      </dsp:nvSpPr>
      <dsp:spPr>
        <a:xfrm>
          <a:off x="5243041" y="2985514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Keine Aussage über Input</a:t>
          </a:r>
        </a:p>
      </dsp:txBody>
      <dsp:txXfrm>
        <a:off x="5243041" y="2985514"/>
        <a:ext cx="3854368" cy="70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Biaserkennung</a:t>
            </a:r>
            <a:r>
              <a:rPr lang="de-DE" dirty="0"/>
              <a:t> in </a:t>
            </a:r>
            <a:r>
              <a:rPr lang="de-DE" dirty="0" err="1"/>
              <a:t>Machine</a:t>
            </a:r>
            <a:r>
              <a:rPr lang="de-DE" dirty="0"/>
              <a:t>-Learning Modellen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686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5-10, da ab 10 das Artefakt schon wieder zu lange braucht</a:t>
            </a:r>
          </a:p>
          <a:p>
            <a:endParaRPr lang="de-DE" dirty="0"/>
          </a:p>
          <a:p>
            <a:r>
              <a:rPr lang="de-DE" dirty="0"/>
              <a:t>Entscheidungsbaum wurde mit dem ganzen Datensatz trainiert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107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PB = Petabyte</a:t>
            </a:r>
          </a:p>
          <a:p>
            <a:r>
              <a:rPr lang="de-DE" dirty="0"/>
              <a:t>4,2*10^17  entspricht 420 Billiarden</a:t>
            </a:r>
          </a:p>
          <a:p>
            <a:r>
              <a:rPr lang="de-DE" dirty="0"/>
              <a:t>Selbsterstellte Datensätze: je 84 Einträge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08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zu sehr ins Detail, weil nicht viel geändert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86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KI-Applikationen weit verbreitet -&gt; u.a. Medizin, Marketing, Finanzsektor</a:t>
            </a:r>
          </a:p>
          <a:p>
            <a:r>
              <a:rPr lang="de-DE" dirty="0"/>
              <a:t>Sind jedoch stark von den Trainingsdaten abhängig, mit denen sie trainiert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70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hier nicht viel geändert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04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Arial" panose="020B0604020202020204" pitchFamily="34" charset="0"/>
              </a:rPr>
              <a:t>Distributiv: wie fair eine KI bei der Zuteilung von Ressourcen (beispielsweise Gehälter) ist</a:t>
            </a:r>
          </a:p>
          <a:p>
            <a:r>
              <a:rPr lang="de-DE" b="0" i="0" dirty="0">
                <a:effectLst/>
                <a:latin typeface="Arial" panose="020B0604020202020204" pitchFamily="34" charset="0"/>
              </a:rPr>
              <a:t>Prozedural: dass Prozesse fair und transparent sein sollen</a:t>
            </a:r>
          </a:p>
          <a:p>
            <a:r>
              <a:rPr lang="de-DE" b="0" i="0" dirty="0">
                <a:effectLst/>
                <a:latin typeface="Arial" panose="020B0604020202020204" pitchFamily="34" charset="0"/>
              </a:rPr>
              <a:t>Interaktiv: wie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Mitarbeiter:innen</a:t>
            </a:r>
            <a:r>
              <a:rPr lang="de-DE" b="0" i="0" dirty="0">
                <a:effectLst/>
                <a:latin typeface="Arial" panose="020B0604020202020204" pitchFamily="34" charset="0"/>
              </a:rPr>
              <a:t> von ihrer Organisation behandelt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27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25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 B = 2 bedeutet, im Durchschnitt müssen Personen aus der bevorzugtesten Gruppe 2 Einheiten Arbeit weniger leisten, als Personen aus der </a:t>
            </a:r>
            <a:r>
              <a:rPr lang="de-DE" dirty="0" err="1"/>
              <a:t>benachteiligtesten</a:t>
            </a:r>
            <a:r>
              <a:rPr lang="de-DE" dirty="0"/>
              <a:t> Gruppe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104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= </a:t>
            </a:r>
            <a:r>
              <a:rPr lang="en-US" dirty="0"/>
              <a:t>Python toolbox for interpretable machine learning</a:t>
            </a:r>
          </a:p>
          <a:p>
            <a:r>
              <a:rPr lang="en-US" dirty="0" err="1"/>
              <a:t>PiML</a:t>
            </a:r>
            <a:r>
              <a:rPr lang="en-US" dirty="0"/>
              <a:t> </a:t>
            </a:r>
            <a:r>
              <a:rPr lang="en-US" dirty="0" err="1"/>
              <a:t>Datensätze</a:t>
            </a:r>
            <a:r>
              <a:rPr lang="en-US" dirty="0"/>
              <a:t>: </a:t>
            </a:r>
            <a:r>
              <a:rPr lang="en-US" dirty="0" err="1"/>
              <a:t>CreditSimuBalanced</a:t>
            </a:r>
            <a:r>
              <a:rPr lang="en-US" dirty="0"/>
              <a:t>, </a:t>
            </a:r>
            <a:r>
              <a:rPr lang="en-US" dirty="0" err="1"/>
              <a:t>CreditSimuUnbalanced</a:t>
            </a:r>
            <a:r>
              <a:rPr lang="en-US" dirty="0"/>
              <a:t> -&gt; </a:t>
            </a:r>
            <a:r>
              <a:rPr lang="en-US" dirty="0" err="1"/>
              <a:t>simulierte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Kreditvergabe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44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 =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Positiventscheidungsanteile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de-DE" sz="1200" dirty="0"/>
              <a:t>Anteilsunterschied = 0: Kein Bias</a:t>
            </a:r>
            <a:br>
              <a:rPr lang="de-DE" sz="1200" dirty="0"/>
            </a:br>
            <a:r>
              <a:rPr lang="de-DE" sz="1200" dirty="0"/>
              <a:t>Anteilsunterschied = 1: Höchster Bias überhaupt</a:t>
            </a:r>
          </a:p>
          <a:p>
            <a:endParaRPr lang="de-DE" sz="1200" dirty="0"/>
          </a:p>
          <a:p>
            <a:r>
              <a:rPr lang="de-DE" sz="1200" dirty="0" err="1"/>
              <a:t>we</a:t>
            </a:r>
            <a:r>
              <a:rPr lang="de-DE" sz="1200" dirty="0"/>
              <a:t> = </a:t>
            </a:r>
            <a:r>
              <a:rPr lang="de-DE" sz="1200" dirty="0" err="1"/>
              <a:t>weiss</a:t>
            </a:r>
            <a:endParaRPr lang="de-DE" sz="1200" dirty="0"/>
          </a:p>
          <a:p>
            <a:r>
              <a:rPr lang="de-DE" sz="1200" dirty="0" err="1"/>
              <a:t>aa</a:t>
            </a:r>
            <a:r>
              <a:rPr lang="de-DE" sz="1200" dirty="0"/>
              <a:t> = afroamerikanisch</a:t>
            </a:r>
          </a:p>
          <a:p>
            <a:r>
              <a:rPr lang="de-DE" sz="1200" dirty="0" err="1"/>
              <a:t>as</a:t>
            </a:r>
            <a:r>
              <a:rPr lang="de-DE" sz="1200" dirty="0"/>
              <a:t> = asiatisch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41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6.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</a:t>
            </a:r>
            <a:br>
              <a:rPr lang="de-DE" dirty="0"/>
            </a:br>
            <a:r>
              <a:rPr lang="de-DE" dirty="0"/>
              <a:t>Gruppe 4 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 Input werden zwei Objekte übergeben, ein Datensatz und ein Kontext-Objekt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Input-Datensatz wird in einen Test- und einen Trainings-Datensatz geteilt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Test- und dem Trainingsdatensatz wird ein Entscheidungsbaum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Modell des </a:t>
            </a:r>
            <a:r>
              <a:rPr lang="de-DE" dirty="0" err="1"/>
              <a:t>Machine</a:t>
            </a:r>
            <a:r>
              <a:rPr lang="de-DE" dirty="0"/>
              <a:t> Learning Algorithmus wurde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Tabellen-</a:t>
            </a:r>
            <a:r>
              <a:rPr lang="de-DE" dirty="0" err="1"/>
              <a:t>Builder</a:t>
            </a:r>
            <a:r>
              <a:rPr lang="de-DE" dirty="0"/>
              <a:t> erhält beide Input-Objekte als eigenen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AD6D3D-EBC3-CC31-46CC-BEA958EC5F13}"/>
              </a:ext>
            </a:extLst>
          </p:cNvPr>
          <p:cNvCxnSpPr>
            <a:cxnSpLocks/>
          </p:cNvCxnSpPr>
          <p:nvPr/>
        </p:nvCxnSpPr>
        <p:spPr>
          <a:xfrm>
            <a:off x="5049225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6E13BE-A716-9FD9-55D2-0DC8A51359B6}"/>
              </a:ext>
            </a:extLst>
          </p:cNvPr>
          <p:cNvCxnSpPr>
            <a:cxnSpLocks/>
          </p:cNvCxnSpPr>
          <p:nvPr/>
        </p:nvCxnSpPr>
        <p:spPr>
          <a:xfrm>
            <a:off x="6868532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graphicFrame>
        <p:nvGraphicFramePr>
          <p:cNvPr id="21" name="Tabelle 5">
            <a:extLst>
              <a:ext uri="{FF2B5EF4-FFF2-40B4-BE49-F238E27FC236}">
                <a16:creationId xmlns:a16="http://schemas.microsoft.com/office/drawing/2014/main" id="{FF2D73EF-B8BD-3D54-CA44-BE623AA83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15780"/>
              </p:ext>
            </p:extLst>
          </p:nvPr>
        </p:nvGraphicFramePr>
        <p:xfrm>
          <a:off x="4717255" y="2056228"/>
          <a:ext cx="2958826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57040"/>
                  </a:ext>
                </a:extLst>
              </a:tr>
            </a:tbl>
          </a:graphicData>
        </a:graphic>
      </p:graphicFrame>
      <p:graphicFrame>
        <p:nvGraphicFramePr>
          <p:cNvPr id="22" name="Tabelle 5">
            <a:extLst>
              <a:ext uri="{FF2B5EF4-FFF2-40B4-BE49-F238E27FC236}">
                <a16:creationId xmlns:a16="http://schemas.microsoft.com/office/drawing/2014/main" id="{2F8A0F62-35D0-1C21-EF36-CAA1D0C4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480"/>
              </p:ext>
            </p:extLst>
          </p:nvPr>
        </p:nvGraphicFramePr>
        <p:xfrm>
          <a:off x="8925994" y="2056228"/>
          <a:ext cx="2958826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6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7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</a:tbl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D668F1C-089C-EB29-C036-FD670052410E}"/>
              </a:ext>
            </a:extLst>
          </p:cNvPr>
          <p:cNvSpPr txBox="1"/>
          <p:nvPr/>
        </p:nvSpPr>
        <p:spPr>
          <a:xfrm>
            <a:off x="4616144" y="3964726"/>
            <a:ext cx="81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(</a:t>
            </a:r>
            <a:r>
              <a:rPr lang="de-DE" sz="2000" dirty="0" err="1"/>
              <a:t>m,w</a:t>
            </a:r>
            <a:r>
              <a:rPr lang="de-DE" sz="2000" dirty="0"/>
              <a:t>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7D06B29-2464-2916-D63C-93C66DF29F54}"/>
              </a:ext>
            </a:extLst>
          </p:cNvPr>
          <p:cNvSpPr txBox="1"/>
          <p:nvPr/>
        </p:nvSpPr>
        <p:spPr>
          <a:xfrm>
            <a:off x="6085647" y="3980115"/>
            <a:ext cx="159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(</a:t>
            </a:r>
            <a:r>
              <a:rPr lang="de-DE" sz="1800" b="1" dirty="0"/>
              <a:t>10</a:t>
            </a:r>
            <a:r>
              <a:rPr lang="de-DE" sz="1800" dirty="0"/>
              <a:t>,11,12,</a:t>
            </a:r>
            <a:r>
              <a:rPr lang="de-DE" sz="1800" b="1" dirty="0"/>
              <a:t>13</a:t>
            </a:r>
            <a:r>
              <a:rPr lang="de-DE" sz="1800" dirty="0"/>
              <a:t>)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B40B12F-BBEF-467F-47C7-8CFE798462C9}"/>
              </a:ext>
            </a:extLst>
          </p:cNvPr>
          <p:cNvCxnSpPr>
            <a:cxnSpLocks/>
          </p:cNvCxnSpPr>
          <p:nvPr/>
        </p:nvCxnSpPr>
        <p:spPr>
          <a:xfrm>
            <a:off x="7745082" y="4690606"/>
            <a:ext cx="964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B88873E-FF15-7E5D-E349-1A97D71A49BF}"/>
              </a:ext>
            </a:extLst>
          </p:cNvPr>
          <p:cNvCxnSpPr>
            <a:cxnSpLocks/>
          </p:cNvCxnSpPr>
          <p:nvPr/>
        </p:nvCxnSpPr>
        <p:spPr>
          <a:xfrm>
            <a:off x="4997663" y="4690606"/>
            <a:ext cx="2794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A3F7CB8-6668-AFD3-4DBD-91C8E64A2D26}"/>
              </a:ext>
            </a:extLst>
          </p:cNvPr>
          <p:cNvCxnSpPr>
            <a:cxnSpLocks/>
          </p:cNvCxnSpPr>
          <p:nvPr/>
        </p:nvCxnSpPr>
        <p:spPr>
          <a:xfrm flipV="1">
            <a:off x="6859674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77069F4-90CC-5996-A162-D6D1BB09C347}"/>
              </a:ext>
            </a:extLst>
          </p:cNvPr>
          <p:cNvCxnSpPr>
            <a:cxnSpLocks/>
          </p:cNvCxnSpPr>
          <p:nvPr/>
        </p:nvCxnSpPr>
        <p:spPr>
          <a:xfrm flipV="1">
            <a:off x="5025682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1274CD32-32BF-29FD-0877-3926786E4171}"/>
              </a:ext>
            </a:extLst>
          </p:cNvPr>
          <p:cNvSpPr txBox="1"/>
          <p:nvPr/>
        </p:nvSpPr>
        <p:spPr>
          <a:xfrm>
            <a:off x="5435220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Datensatz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B881F06-4933-956D-C065-1F26A7F738E0}"/>
              </a:ext>
            </a:extLst>
          </p:cNvPr>
          <p:cNvSpPr txBox="1"/>
          <p:nvPr/>
        </p:nvSpPr>
        <p:spPr>
          <a:xfrm>
            <a:off x="9595869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Neuer Datensatz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710FFE-3AD8-3909-7743-64F4797FA49A}"/>
              </a:ext>
            </a:extLst>
          </p:cNvPr>
          <p:cNvSpPr txBox="1"/>
          <p:nvPr/>
        </p:nvSpPr>
        <p:spPr>
          <a:xfrm>
            <a:off x="5915958" y="4039875"/>
            <a:ext cx="41106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Datensatz wurde aus dem Input-Datensatz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6.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trainierte Entscheidungsbaum erhält den erzeugten Datensatz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um das Attribut „</a:t>
            </a:r>
            <a:r>
              <a:rPr lang="de-DE" dirty="0" err="1"/>
              <a:t>Prediction</a:t>
            </a:r>
            <a:r>
              <a:rPr lang="de-DE" dirty="0"/>
              <a:t>“ ergänzt. Den Wert bestimmt der Entscheidungsbaum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analysiert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 der Analyse werden mehrere Werte erhoben und Kennzahlen berechnet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Metrik-Berechnung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Werte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1216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Anteil an Positiventscheidungen für jede Personengruppe aller kategorischen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z.B. Geschlecht/männlich: 53% True; Geschlecht/weiblich: 47% True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Mindestanforderung für eine Positiventscheidung für jede Personengruppe aller kategorischen Attribute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z.B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 Geschlecht/männlich: 10 Verkäufe/Monat; Geschlecht/weiblich: 12 Verkäufe/Monat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7" y="3804916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Kennzahlen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515936" y="4218916"/>
            <a:ext cx="2797715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 Anteilsunterschied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Der Anforderungsabstand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3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Anteilsunterschied spiegelt die Stärke des Bias wider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Anteilsunterschied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761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A(x) = Anteil an Positiventscheidungen einer Ausprägung x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 = Höchster Positiventscheidungsanteil eines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Niedrigester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Positiventscheidungsanteil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1" y="4626806"/>
            <a:ext cx="475835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Werte zwischen 1 und 0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- 1 = Sehr ungleichverteilte Anteile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- 0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Gleichverteilte Anteile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∙100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8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Anforderungsabstand stellt den Bias mit einem praktischen Wert dar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970415"/>
            <a:ext cx="9574510" cy="281103"/>
          </a:xfrm>
        </p:spPr>
        <p:txBody>
          <a:bodyPr/>
          <a:lstStyle/>
          <a:p>
            <a:r>
              <a:rPr lang="de-DE" dirty="0"/>
              <a:t>Anforderungsabstand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065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(n) = Höchste Mindestanforderung des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Niedrigste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Mindestanforderung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2" y="4121922"/>
            <a:ext cx="4758357" cy="2028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Durchschnittlicher Unterschied der Mindestanforderungen zwischen den Personengruppen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de-DE" sz="1600" b="1" dirty="0">
                <a:solidFill>
                  <a:prstClr val="black"/>
                </a:solidFill>
                <a:latin typeface="Arial"/>
              </a:rPr>
              <a:t>Aber: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Berechnung der Mindestanforderung muss für jeden Datensatz definiert werden -&gt; Funktioniert erst dann gut, wenn die Mindestanforderung durch eine eindeutige Funktion berechnet wird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86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liefert ein Ergebnis am Ende des Prozesses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6.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wurden 6 Datensätze zum Testen des Artefaktes benutzt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4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Spektrum von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verzerrungslos bis sehr stark verzerrt: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Kein Bias, leichter Bias, mittelstarker Bias, sehr starker 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4467124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mit Verzerrung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ohne Verzerrungen</a:t>
            </a:r>
          </a:p>
        </p:txBody>
      </p:sp>
    </p:spTree>
    <p:extLst>
      <p:ext uri="{BB962C8B-B14F-4D97-AF65-F5344CB8AC3E}">
        <p14:creationId xmlns:p14="http://schemas.microsoft.com/office/powerpoint/2010/main" val="104483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selbsterstellten Datensätze haben 5 Attribute und 84 Einträge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Selbsterstellte Datensätze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/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5 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Attribute, 2 kategorisch, 2 numerisch, 1 Entscheidungsattribut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84 Dateneinträge pro Datensatz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Anforderung berechnet durch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𝑉𝑒𝑟𝑘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𝑢𝑓𝑒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𝑀𝑜𝑛𝑎𝑡𝑒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𝑏𝑒𝑠𝑐h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𝑓𝑡𝑖𝑔𝑡</m:t>
                        </m:r>
                      </m:den>
                    </m:f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Ausprägungen und Intervalle: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blipFill>
                <a:blip r:embed="rId2"/>
                <a:stretch>
                  <a:fillRect l="-2517" t="-2813" b="-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62918418-0CA8-C966-8372-795976D6C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09680"/>
              </p:ext>
            </p:extLst>
          </p:nvPr>
        </p:nvGraphicFramePr>
        <p:xfrm>
          <a:off x="5303191" y="2613784"/>
          <a:ext cx="6736360" cy="1630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47272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Geschlecht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Ethnie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Verkäufe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Monate beschäftigt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Gehaltserhöhung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m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weiß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n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w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afroamerikanisch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asiatisch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25</a:t>
                      </a:r>
                      <a:endParaRPr lang="de-DE" sz="1100" b="0" i="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36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j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139815760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1292580" y="4105976"/>
            <a:ext cx="4235766" cy="1801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Geschlecht = {m, w}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Ethnie = {weiß, afroamerikanisch, asiatisch}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Verkäufe = [9;25]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Monate beschäftigt = [3;36]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Gehaltserhöhung = {n, j}</a:t>
            </a:r>
          </a:p>
        </p:txBody>
      </p:sp>
    </p:spTree>
    <p:extLst>
      <p:ext uri="{BB962C8B-B14F-4D97-AF65-F5344CB8AC3E}">
        <p14:creationId xmlns:p14="http://schemas.microsoft.com/office/powerpoint/2010/main" val="221811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6.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>
            <a:extLst>
              <a:ext uri="{FF2B5EF4-FFF2-40B4-BE49-F238E27FC236}">
                <a16:creationId xmlns:a16="http://schemas.microsoft.com/office/drawing/2014/main" id="{268CF00C-CB9B-A595-3064-651EBD963296}"/>
              </a:ext>
            </a:extLst>
          </p:cNvPr>
          <p:cNvSpPr txBox="1"/>
          <p:nvPr/>
        </p:nvSpPr>
        <p:spPr>
          <a:xfrm>
            <a:off x="4552426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des Artefaktes kommen der Realität sehr nahe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Selbsterstellte Datensätze Ergebnisse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3764E-C9ED-F6C4-1319-5F10A693FC44}"/>
              </a:ext>
            </a:extLst>
          </p:cNvPr>
          <p:cNvSpPr/>
          <p:nvPr/>
        </p:nvSpPr>
        <p:spPr>
          <a:xfrm>
            <a:off x="515938" y="1627464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41D9C9-CE82-1F7A-B9E1-0F460B12B64B}"/>
              </a:ext>
            </a:extLst>
          </p:cNvPr>
          <p:cNvSpPr/>
          <p:nvPr/>
        </p:nvSpPr>
        <p:spPr>
          <a:xfrm>
            <a:off x="6358854" y="1627464"/>
            <a:ext cx="5698683" cy="2315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43CF0A-FD10-38B9-5428-F6CED3BFA7C9}"/>
              </a:ext>
            </a:extLst>
          </p:cNvPr>
          <p:cNvSpPr/>
          <p:nvPr/>
        </p:nvSpPr>
        <p:spPr>
          <a:xfrm>
            <a:off x="515937" y="4017863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09A39E-E716-067E-43FB-FA774C91E4E1}"/>
              </a:ext>
            </a:extLst>
          </p:cNvPr>
          <p:cNvSpPr/>
          <p:nvPr/>
        </p:nvSpPr>
        <p:spPr>
          <a:xfrm>
            <a:off x="6358853" y="4017863"/>
            <a:ext cx="5698684" cy="2315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71B0AB9-262F-3207-E307-05C565E1463A}"/>
              </a:ext>
            </a:extLst>
          </p:cNvPr>
          <p:cNvSpPr txBox="1"/>
          <p:nvPr/>
        </p:nvSpPr>
        <p:spPr>
          <a:xfrm>
            <a:off x="588054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Kein Bias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25324A-A9CA-5CB2-21BC-C48F25D9BDB3}"/>
              </a:ext>
            </a:extLst>
          </p:cNvPr>
          <p:cNvSpPr txBox="1"/>
          <p:nvPr/>
        </p:nvSpPr>
        <p:spPr>
          <a:xfrm>
            <a:off x="588054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Mittelstarker Bias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492144-E454-7D56-696E-DEDD708A9D73}"/>
              </a:ext>
            </a:extLst>
          </p:cNvPr>
          <p:cNvSpPr txBox="1"/>
          <p:nvPr/>
        </p:nvSpPr>
        <p:spPr>
          <a:xfrm>
            <a:off x="6453357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Sehr starker Bias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F275C5-2DCB-66C6-361F-D2FADC519628}"/>
              </a:ext>
            </a:extLst>
          </p:cNvPr>
          <p:cNvSpPr txBox="1"/>
          <p:nvPr/>
        </p:nvSpPr>
        <p:spPr>
          <a:xfrm>
            <a:off x="6453357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Leichter Bias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EA17D2-C19E-81AB-35F8-B693A9D5401D}"/>
              </a:ext>
            </a:extLst>
          </p:cNvPr>
          <p:cNvSpPr txBox="1"/>
          <p:nvPr/>
        </p:nvSpPr>
        <p:spPr>
          <a:xfrm>
            <a:off x="654341" y="2012924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Positiventscheidungsanteile (PEA) gleichverteilt zwischen allen Gruppen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84E86CD-3A2A-0D49-C12C-E117DFE33599}"/>
              </a:ext>
            </a:extLst>
          </p:cNvPr>
          <p:cNvCxnSpPr>
            <a:cxnSpLocks/>
          </p:cNvCxnSpPr>
          <p:nvPr/>
        </p:nvCxnSpPr>
        <p:spPr>
          <a:xfrm flipH="1">
            <a:off x="588054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4B8A25-25AC-692A-BC85-A443B16B59DC}"/>
              </a:ext>
            </a:extLst>
          </p:cNvPr>
          <p:cNvSpPr txBox="1"/>
          <p:nvPr/>
        </p:nvSpPr>
        <p:spPr>
          <a:xfrm>
            <a:off x="654341" y="2718852"/>
            <a:ext cx="5301842" cy="791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PEAs gleichverteilt zwischen allen Gruppen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91A79D3-C28D-A874-8701-DD6B05454491}"/>
              </a:ext>
            </a:extLst>
          </p:cNvPr>
          <p:cNvCxnSpPr>
            <a:cxnSpLocks/>
          </p:cNvCxnSpPr>
          <p:nvPr/>
        </p:nvCxnSpPr>
        <p:spPr>
          <a:xfrm flipH="1">
            <a:off x="6464019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9AD26FA-1D07-73A0-93C0-DD0C0F072B86}"/>
              </a:ext>
            </a:extLst>
          </p:cNvPr>
          <p:cNvCxnSpPr>
            <a:cxnSpLocks/>
          </p:cNvCxnSpPr>
          <p:nvPr/>
        </p:nvCxnSpPr>
        <p:spPr>
          <a:xfrm flipH="1">
            <a:off x="6453357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1720836-E67B-2F0F-625C-FE83AB4B4B6B}"/>
              </a:ext>
            </a:extLst>
          </p:cNvPr>
          <p:cNvCxnSpPr>
            <a:cxnSpLocks/>
          </p:cNvCxnSpPr>
          <p:nvPr/>
        </p:nvCxnSpPr>
        <p:spPr>
          <a:xfrm flipH="1">
            <a:off x="611305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A22916D-91D2-2D1D-E740-06BE7FB34300}"/>
              </a:ext>
            </a:extLst>
          </p:cNvPr>
          <p:cNvSpPr txBox="1"/>
          <p:nvPr/>
        </p:nvSpPr>
        <p:spPr>
          <a:xfrm>
            <a:off x="6464019" y="2020778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 gleichverteilt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56%; w = 44%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EB2ADD2-3FB6-FC85-DE74-594E4470F33C}"/>
              </a:ext>
            </a:extLst>
          </p:cNvPr>
          <p:cNvSpPr txBox="1"/>
          <p:nvPr/>
        </p:nvSpPr>
        <p:spPr>
          <a:xfrm>
            <a:off x="10417351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A92F78B-435C-E24B-D26C-9C7B71383180}"/>
              </a:ext>
            </a:extLst>
          </p:cNvPr>
          <p:cNvSpPr txBox="1"/>
          <p:nvPr/>
        </p:nvSpPr>
        <p:spPr>
          <a:xfrm>
            <a:off x="10417351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1A6E86-9D2C-40A0-B625-9AB18CE77063}"/>
              </a:ext>
            </a:extLst>
          </p:cNvPr>
          <p:cNvSpPr txBox="1"/>
          <p:nvPr/>
        </p:nvSpPr>
        <p:spPr>
          <a:xfrm>
            <a:off x="4550895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AB6EE53-B282-C804-41DD-94ECFA340D8F}"/>
              </a:ext>
            </a:extLst>
          </p:cNvPr>
          <p:cNvSpPr txBox="1"/>
          <p:nvPr/>
        </p:nvSpPr>
        <p:spPr>
          <a:xfrm>
            <a:off x="4552425" y="5992164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C18D0ED-01AE-0A72-CE01-067FC9925838}"/>
              </a:ext>
            </a:extLst>
          </p:cNvPr>
          <p:cNvSpPr txBox="1"/>
          <p:nvPr/>
        </p:nvSpPr>
        <p:spPr>
          <a:xfrm>
            <a:off x="4550894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892EA3-8D24-FF3B-92EB-85CF40E06592}"/>
              </a:ext>
            </a:extLst>
          </p:cNvPr>
          <p:cNvSpPr txBox="1"/>
          <p:nvPr/>
        </p:nvSpPr>
        <p:spPr>
          <a:xfrm>
            <a:off x="10417351" y="5990028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1C74088-BCA4-20A1-080A-06E58CB09AE2}"/>
              </a:ext>
            </a:extLst>
          </p:cNvPr>
          <p:cNvSpPr txBox="1"/>
          <p:nvPr/>
        </p:nvSpPr>
        <p:spPr>
          <a:xfrm>
            <a:off x="10393668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AA1AB8-D55E-8B77-C179-217F99134D67}"/>
              </a:ext>
            </a:extLst>
          </p:cNvPr>
          <p:cNvSpPr txBox="1"/>
          <p:nvPr/>
        </p:nvSpPr>
        <p:spPr>
          <a:xfrm>
            <a:off x="654341" y="4414603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57%; w = 43%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BB7C4CD-F157-FCEA-1264-8A695A0D0EAB}"/>
              </a:ext>
            </a:extLst>
          </p:cNvPr>
          <p:cNvSpPr txBox="1"/>
          <p:nvPr/>
        </p:nvSpPr>
        <p:spPr>
          <a:xfrm>
            <a:off x="6464019" y="4406689"/>
            <a:ext cx="5591788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63,64%;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13,64%;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22,73%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100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%; w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331FEBC-A1B5-36BA-9B71-EE2E62A8EFCE}"/>
              </a:ext>
            </a:extLst>
          </p:cNvPr>
          <p:cNvSpPr txBox="1"/>
          <p:nvPr/>
        </p:nvSpPr>
        <p:spPr>
          <a:xfrm>
            <a:off x="6464019" y="2718853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 gleichverteilt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53%; w = 47%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0,021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0,035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6C0CFE7-74A1-192C-4A53-F0756FA22B50}"/>
              </a:ext>
            </a:extLst>
          </p:cNvPr>
          <p:cNvSpPr txBox="1"/>
          <p:nvPr/>
        </p:nvSpPr>
        <p:spPr>
          <a:xfrm>
            <a:off x="654341" y="5105384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24%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56%; w = 44%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0,034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0,15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AEA77CA-4BE7-51E7-7514-87218FB89A5F}"/>
              </a:ext>
            </a:extLst>
          </p:cNvPr>
          <p:cNvSpPr txBox="1"/>
          <p:nvPr/>
        </p:nvSpPr>
        <p:spPr>
          <a:xfrm>
            <a:off x="6464019" y="5124735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59%;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14%;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27%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100%; w = 0%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0,73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834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PiML</a:t>
            </a:r>
            <a:r>
              <a:rPr lang="de-DE" dirty="0"/>
              <a:t> Datensätze sind viel größer und umfangreicher als die selbsterstellen Datensätze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C631E-51C8-AD06-F4D2-A47082B44159}"/>
              </a:ext>
            </a:extLst>
          </p:cNvPr>
          <p:cNvSpPr txBox="1"/>
          <p:nvPr/>
        </p:nvSpPr>
        <p:spPr>
          <a:xfrm>
            <a:off x="509816" y="2056228"/>
            <a:ext cx="4607467" cy="2336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Attribute,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6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kategorisch, 3 numerisch, 1 Entscheidungsattribut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100.000 Dateneinträge (Non-Bias) und 60.526 Dateneinträge (Bias)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Anforderungsberechnungen weggelassen, da nicht genügend Kontext vorhanden war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und Intervalle: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6340283" y="1982681"/>
            <a:ext cx="5404304" cy="1954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Artefakt terminierte nicht bei Durchführung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Abbruch nach &gt; 2h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Kreuzproduktdatei ~50 GB groß beim Abbruch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Daher: Verwendung von Samples für Durchläufe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Durchführungen für Samplegrößen von 5 bis 10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9" name="Tabelle 12">
            <a:extLst>
              <a:ext uri="{FF2B5EF4-FFF2-40B4-BE49-F238E27FC236}">
                <a16:creationId xmlns:a16="http://schemas.microsoft.com/office/drawing/2014/main" id="{A2903CB7-271F-0864-9E30-916823F2B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91788"/>
              </p:ext>
            </p:extLst>
          </p:nvPr>
        </p:nvGraphicFramePr>
        <p:xfrm>
          <a:off x="494501" y="4975614"/>
          <a:ext cx="11545050" cy="12228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4505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7167477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936259455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79605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2778704314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849030438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 err="1"/>
                        <a:t>Mortgage</a:t>
                      </a:r>
                      <a:endParaRPr lang="de-DE" sz="1100" dirty="0">
                        <a:latin typeface="+mn-lt"/>
                      </a:endParaRP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Balance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Amount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Past</a:t>
                      </a:r>
                      <a:r>
                        <a:rPr lang="de-DE" sz="1100" dirty="0"/>
                        <a:t> Due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Delinquency</a:t>
                      </a:r>
                      <a:r>
                        <a:rPr lang="de-DE" sz="1100" dirty="0"/>
                        <a:t> Status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Credit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Inquiry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Open Trade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Utilization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Gender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Race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Status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104698.29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2.1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1822208.19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16839.31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12640.77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5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34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der Durchführungen waren für beide Datensätze 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 Ergebnisse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905590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C275AB-DE76-FE32-8D16-96EA3FD0E7B6}"/>
              </a:ext>
            </a:extLst>
          </p:cNvPr>
          <p:cNvSpPr txBox="1"/>
          <p:nvPr/>
        </p:nvSpPr>
        <p:spPr>
          <a:xfrm>
            <a:off x="671117" y="5430177"/>
            <a:ext cx="739070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Samples beider Datensätze führten zu den selben Ergebnissen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D2F4171-C866-027A-29FF-E055D6535981}"/>
              </a:ext>
            </a:extLst>
          </p:cNvPr>
          <p:cNvSpPr txBox="1"/>
          <p:nvPr/>
        </p:nvSpPr>
        <p:spPr>
          <a:xfrm>
            <a:off x="671117" y="5793842"/>
            <a:ext cx="775982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Samplegröße nicht groß genug, um akkurate Ergebnisse zu erhalten</a:t>
            </a:r>
          </a:p>
        </p:txBody>
      </p:sp>
    </p:spTree>
    <p:extLst>
      <p:ext uri="{BB962C8B-B14F-4D97-AF65-F5344CB8AC3E}">
        <p14:creationId xmlns:p14="http://schemas.microsoft.com/office/powerpoint/2010/main" val="2518459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vom Artefakt erzeugte Datei wird bei aufwendigeren Daten sehr schnell sehr groß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Dateigröße-Wachstum Rechenbeispiel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4476BF-4BC4-ECF7-202A-F89E8136B03E}"/>
              </a:ext>
            </a:extLst>
          </p:cNvPr>
          <p:cNvSpPr txBox="1"/>
          <p:nvPr/>
        </p:nvSpPr>
        <p:spPr>
          <a:xfrm>
            <a:off x="515937" y="1751712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/>
              <p:nvPr/>
            </p:nvSpPr>
            <p:spPr>
              <a:xfrm>
                <a:off x="671117" y="2164287"/>
                <a:ext cx="10293294" cy="1911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Kreuzproduktes: (</a:t>
                </a:r>
                <a:r>
                  <a:rPr lang="de-DE" sz="1600" dirty="0"/>
                  <a:t>m, w) ∗ (weiß, afroamerikanisch, asiatisch) ∗ (9,...,25) ∗ (3,...,36)</a:t>
                </a:r>
                <a:br>
                  <a:rPr lang="de-DE" sz="1600" dirty="0"/>
                </a:br>
                <a:r>
                  <a:rPr lang="de-DE" sz="1600" dirty="0"/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2∗3∗16∗33 = 3.168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der Ausprägung „d“ zum Attribut Geschlecht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 ∗ 3 ∗ 16 ∗ 33 = 4.752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des neuen Attributs „Standort“ mit 3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4.752 ∗ 3 = 14.256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𝐸𝑖𝑛𝑡𝑟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𝑔𝑒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2164287"/>
                <a:ext cx="10293294" cy="1911805"/>
              </a:xfrm>
              <a:prstGeom prst="rect">
                <a:avLst/>
              </a:prstGeom>
              <a:blipFill>
                <a:blip r:embed="rId3"/>
                <a:stretch>
                  <a:fillRect l="-1125" t="-3185" b="-57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B6B7D58-FEF0-B5AE-94B8-2B477A0F42B0}"/>
              </a:ext>
            </a:extLst>
          </p:cNvPr>
          <p:cNvSpPr txBox="1"/>
          <p:nvPr/>
        </p:nvSpPr>
        <p:spPr>
          <a:xfrm>
            <a:off x="515937" y="4293783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/>
              <p:nvPr/>
            </p:nvSpPr>
            <p:spPr>
              <a:xfrm>
                <a:off x="671117" y="4731268"/>
                <a:ext cx="11375474" cy="1487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 (Non Bias): </a:t>
                </a:r>
                <a:r>
                  <a:rPr lang="de-DE" sz="1600" dirty="0"/>
                  <a:t>(104.698,...,1.822.208) ∗ (2,...,16.839) ∗ (0,...,12.640) ∗ (0,...,5) ∗ (0,...,11) ∗ (0,1) ∗ (0,1) ∗ (0,1) ∗ (0,1)</a:t>
                </a:r>
                <a:br>
                  <a:rPr lang="de-DE" sz="1600" dirty="0"/>
                </a:br>
                <a:r>
                  <a:rPr lang="de-DE" sz="1600" dirty="0"/>
                  <a:t>	- Anzahl an Dateneinträgen:</a:t>
                </a:r>
                <a14:m>
                  <m:oMath xmlns:m="http://schemas.openxmlformats.org/officeDocument/2006/math"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1.717.510 ∗ 16.839 ∗ 12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641 ∗ 6 ∗ 12 ∗ 2 ∗ 2 ∗ 2 ∗ 2 = </m:t>
                    </m:r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Angenommen pro Zeile in der erzeugten CSV Datei sind durchschnittlich 30 Zeichen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= 12.634.868.795,9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= 12.634,8687959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12.635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4731268"/>
                <a:ext cx="11375474" cy="1487074"/>
              </a:xfrm>
              <a:prstGeom prst="rect">
                <a:avLst/>
              </a:prstGeom>
              <a:blipFill>
                <a:blip r:embed="rId4"/>
                <a:stretch>
                  <a:fillRect l="-1018" t="-4098" b="-77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22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Fazit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6.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entwickelte Methode löst das Problem theoretisch, aber nicht praktisch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FD2A4819-6CAD-0BF2-BD23-EC3C3FEFC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831042"/>
              </p:ext>
            </p:extLst>
          </p:nvPr>
        </p:nvGraphicFramePr>
        <p:xfrm>
          <a:off x="1246683" y="1444092"/>
          <a:ext cx="9698632" cy="3698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98DD672A-D452-D578-1969-C787EEC88434}"/>
              </a:ext>
            </a:extLst>
          </p:cNvPr>
          <p:cNvSpPr txBox="1"/>
          <p:nvPr/>
        </p:nvSpPr>
        <p:spPr>
          <a:xfrm>
            <a:off x="2197618" y="5546981"/>
            <a:ext cx="7796761" cy="683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</a:t>
            </a:r>
            <a: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Theoretisch funktionierende Methode für die Forschungsfrage,</a:t>
            </a:r>
            <a:b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praktisch kaum anwendbar</a:t>
            </a:r>
          </a:p>
        </p:txBody>
      </p: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37614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3806" y="6643489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554960"/>
            <a:ext cx="11505487" cy="631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He, Burghardt,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Lerman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(2020). </a:t>
            </a:r>
            <a:r>
              <a:rPr lang="en-US" sz="1400" b="0" dirty="0">
                <a:effectLst/>
                <a:latin typeface="Arial" panose="020B0604020202020204" pitchFamily="34" charset="0"/>
              </a:rPr>
              <a:t>A geometric solution to fair representations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Gregor,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Hevner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(2013).</a:t>
            </a:r>
            <a:r>
              <a:rPr lang="en-US" sz="1400" b="0" dirty="0">
                <a:effectLst/>
                <a:latin typeface="Arial" panose="020B0604020202020204" pitchFamily="34" charset="0"/>
              </a:rPr>
              <a:t> Positioning and presenting design science research for maximum impact</a:t>
            </a:r>
            <a:br>
              <a:rPr lang="en-US" sz="1400" dirty="0"/>
            </a:b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6.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Autofit/>
          </a:bodyPr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al.,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Unterteilung von Fairness in distributiv, prozedural, interaktiv (Robert et al., 2020)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(Datenverarbeitung)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et al.,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Kompromiss zwischen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Accuracy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und Fairness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al., 2012)</a:t>
            </a:r>
            <a:endParaRPr lang="de-DE" dirty="0">
              <a:solidFill>
                <a:prstClr val="black"/>
              </a:solidFill>
              <a:latin typeface="Arial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al.,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al.,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al.,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al.,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6.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6.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211259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6.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2355</Words>
  <Application>Microsoft Office PowerPoint</Application>
  <PresentationFormat>Breitbild</PresentationFormat>
  <Paragraphs>447</Paragraphs>
  <Slides>37</Slides>
  <Notes>11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Als Input werden zwei Objekte übergeben, ein Datensatz und ein Kontext-Objekt</vt:lpstr>
      <vt:lpstr>Nicht jeder Datensatz ist als Input für das Artefakt geeignet</vt:lpstr>
      <vt:lpstr>Es müssen Metainformationen über den Datensatz bereitgestellt werden</vt:lpstr>
      <vt:lpstr>Der Input-Datensatz wird in einen Test- und einen Trainings-Datensatz geteilt</vt:lpstr>
      <vt:lpstr>Mit dem Test- und dem Trainingsdatensatz wird ein Entscheidungsbaum trainiert</vt:lpstr>
      <vt:lpstr>Das Modell des Machine Learning Algorithmus wurde trainiert</vt:lpstr>
      <vt:lpstr>Der Tabellen-Builder erhält beide Input-Objekte als eigenen Input</vt:lpstr>
      <vt:lpstr>Aus dem Input-Datensatz wird ein neuer Datensatz mittels des Kreuzproduktes erzeugt</vt:lpstr>
      <vt:lpstr>Ein neuer Datensatz wurde aus dem Input-Datensatz erzeugt</vt:lpstr>
      <vt:lpstr>Der trainierte Entscheidungsbaum erhält den erzeugten Datensatz als Input</vt:lpstr>
      <vt:lpstr>Der erzeugte Datensatz wird um das Attribut „Prediction“ ergänzt. Den Wert bestimmt der Entscheidungsbaum</vt:lpstr>
      <vt:lpstr>Der erzeugte Datensatz wird analysiert</vt:lpstr>
      <vt:lpstr>Bei der Analyse werden mehrere Werte erhoben und Kennzahlen berechnet</vt:lpstr>
      <vt:lpstr>Der Anteilsunterschied spiegelt die Stärke des Bias wider</vt:lpstr>
      <vt:lpstr>Der Anforderungsabstand stellt den Bias mit einem praktischen Wert dar </vt:lpstr>
      <vt:lpstr>Das Artefakt liefert ein Ergebnis am Ende des Prozesses</vt:lpstr>
      <vt:lpstr>5. Experimente</vt:lpstr>
      <vt:lpstr>Es wurden 6 Datensätze zum Testen des Artefaktes benutzt</vt:lpstr>
      <vt:lpstr>Die selbsterstellten Datensätze haben 5 Attribute und 84 Einträge</vt:lpstr>
      <vt:lpstr>Die Ergebnisse des Artefaktes kommen der Realität sehr nahe</vt:lpstr>
      <vt:lpstr>Die PiML Datensätze sind viel größer und umfangreicher als die selbsterstellen Datensätze</vt:lpstr>
      <vt:lpstr>Die Ergebnisse der Durchführungen waren für beide Datensätze gleich</vt:lpstr>
      <vt:lpstr>Die vom Artefakt erzeugte Datei wird bei aufwendigeren Daten sehr schnell sehr groß</vt:lpstr>
      <vt:lpstr>6. Fazit</vt:lpstr>
      <vt:lpstr>Die entwickelte Methode löst das Problem theoretisch, aber nicht praktisch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2023-02-06T13:44:27Z</dcterms:modified>
</cp:coreProperties>
</file>